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60" r:id="rId2"/>
    <p:sldId id="267" r:id="rId3"/>
    <p:sldId id="270" r:id="rId4"/>
    <p:sldId id="278" r:id="rId5"/>
    <p:sldId id="266" r:id="rId6"/>
    <p:sldId id="271" r:id="rId7"/>
    <p:sldId id="272" r:id="rId8"/>
    <p:sldId id="281" r:id="rId9"/>
    <p:sldId id="273" r:id="rId10"/>
    <p:sldId id="282" r:id="rId11"/>
    <p:sldId id="268" r:id="rId12"/>
    <p:sldId id="269" r:id="rId13"/>
    <p:sldId id="274" r:id="rId14"/>
    <p:sldId id="276" r:id="rId15"/>
    <p:sldId id="277" r:id="rId16"/>
    <p:sldId id="279" r:id="rId17"/>
    <p:sldId id="280" r:id="rId18"/>
    <p:sldId id="264" r:id="rId19"/>
    <p:sldId id="265" r:id="rId20"/>
  </p:sldIdLst>
  <p:sldSz cx="7559675" cy="10691813"/>
  <p:notesSz cx="7104063" cy="102346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7">
          <p15:clr>
            <a:srgbClr val="A4A3A4"/>
          </p15:clr>
        </p15:guide>
        <p15:guide id="2" pos="23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DB19"/>
    <a:srgbClr val="B331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291" autoAdjust="0"/>
  </p:normalViewPr>
  <p:slideViewPr>
    <p:cSldViewPr snapToGrid="0" snapToObjects="1">
      <p:cViewPr>
        <p:scale>
          <a:sx n="62" d="100"/>
          <a:sy n="62" d="100"/>
        </p:scale>
        <p:origin x="1944" y="-522"/>
      </p:cViewPr>
      <p:guideLst>
        <p:guide orient="horz" pos="3367"/>
        <p:guide pos="238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755" cy="512542"/>
          </a:xfrm>
          <a:prstGeom prst="rect">
            <a:avLst/>
          </a:prstGeom>
        </p:spPr>
        <p:txBody>
          <a:bodyPr vert="horz" lIns="93781" tIns="46891" rIns="93781" bIns="46891" rtlCol="0"/>
          <a:lstStyle>
            <a:lvl1pPr algn="l">
              <a:defRPr sz="1200"/>
            </a:lvl1pPr>
          </a:lstStyle>
          <a:p>
            <a:endParaRPr lang="fr-FR"/>
          </a:p>
        </p:txBody>
      </p:sp>
      <p:sp>
        <p:nvSpPr>
          <p:cNvPr id="3" name="Espace réservé de la date 2"/>
          <p:cNvSpPr>
            <a:spLocks noGrp="1"/>
          </p:cNvSpPr>
          <p:nvPr>
            <p:ph type="dt" idx="1"/>
          </p:nvPr>
        </p:nvSpPr>
        <p:spPr>
          <a:xfrm>
            <a:off x="4023671" y="0"/>
            <a:ext cx="3078755" cy="512542"/>
          </a:xfrm>
          <a:prstGeom prst="rect">
            <a:avLst/>
          </a:prstGeom>
        </p:spPr>
        <p:txBody>
          <a:bodyPr vert="horz" lIns="93781" tIns="46891" rIns="93781" bIns="46891" rtlCol="0"/>
          <a:lstStyle>
            <a:lvl1pPr algn="r">
              <a:defRPr sz="1200"/>
            </a:lvl1pPr>
          </a:lstStyle>
          <a:p>
            <a:fld id="{6E5542A0-DE0D-4292-A1F6-CD05B4801DCA}" type="datetimeFigureOut">
              <a:rPr lang="fr-FR" smtClean="0"/>
              <a:t>20/09/2022</a:t>
            </a:fld>
            <a:endParaRPr lang="fr-FR"/>
          </a:p>
        </p:txBody>
      </p:sp>
      <p:sp>
        <p:nvSpPr>
          <p:cNvPr id="4" name="Espace réservé de l'image des diapositives 3"/>
          <p:cNvSpPr>
            <a:spLocks noGrp="1" noRot="1" noChangeAspect="1"/>
          </p:cNvSpPr>
          <p:nvPr>
            <p:ph type="sldImg" idx="2"/>
          </p:nvPr>
        </p:nvSpPr>
        <p:spPr>
          <a:xfrm>
            <a:off x="2332038" y="1279525"/>
            <a:ext cx="2439987" cy="3452813"/>
          </a:xfrm>
          <a:prstGeom prst="rect">
            <a:avLst/>
          </a:prstGeom>
          <a:noFill/>
          <a:ln w="12700">
            <a:solidFill>
              <a:prstClr val="black"/>
            </a:solidFill>
          </a:ln>
        </p:spPr>
        <p:txBody>
          <a:bodyPr vert="horz" lIns="93781" tIns="46891" rIns="93781" bIns="46891" rtlCol="0" anchor="ctr"/>
          <a:lstStyle/>
          <a:p>
            <a:endParaRPr lang="fr-FR"/>
          </a:p>
        </p:txBody>
      </p:sp>
      <p:sp>
        <p:nvSpPr>
          <p:cNvPr id="5" name="Espace réservé des notes 4"/>
          <p:cNvSpPr>
            <a:spLocks noGrp="1"/>
          </p:cNvSpPr>
          <p:nvPr>
            <p:ph type="body" sz="quarter" idx="3"/>
          </p:nvPr>
        </p:nvSpPr>
        <p:spPr>
          <a:xfrm>
            <a:off x="710736" y="4925915"/>
            <a:ext cx="5682595" cy="4028967"/>
          </a:xfrm>
          <a:prstGeom prst="rect">
            <a:avLst/>
          </a:prstGeom>
        </p:spPr>
        <p:txBody>
          <a:bodyPr vert="horz" lIns="93781" tIns="46891" rIns="93781" bIns="46891"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722072"/>
            <a:ext cx="3078755" cy="512542"/>
          </a:xfrm>
          <a:prstGeom prst="rect">
            <a:avLst/>
          </a:prstGeom>
        </p:spPr>
        <p:txBody>
          <a:bodyPr vert="horz" lIns="93781" tIns="46891" rIns="93781" bIns="46891"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4023671" y="9722072"/>
            <a:ext cx="3078755" cy="512542"/>
          </a:xfrm>
          <a:prstGeom prst="rect">
            <a:avLst/>
          </a:prstGeom>
        </p:spPr>
        <p:txBody>
          <a:bodyPr vert="horz" lIns="93781" tIns="46891" rIns="93781" bIns="46891" rtlCol="0" anchor="b"/>
          <a:lstStyle>
            <a:lvl1pPr algn="r">
              <a:defRPr sz="1200"/>
            </a:lvl1pPr>
          </a:lstStyle>
          <a:p>
            <a:fld id="{8C5E9F6E-65EC-4501-9C6E-3F6B8A30AAA4}" type="slidenum">
              <a:rPr lang="fr-FR" smtClean="0"/>
              <a:t>‹N°›</a:t>
            </a:fld>
            <a:endParaRPr lang="fr-FR"/>
          </a:p>
        </p:txBody>
      </p:sp>
    </p:spTree>
    <p:extLst>
      <p:ext uri="{BB962C8B-B14F-4D97-AF65-F5344CB8AC3E}">
        <p14:creationId xmlns:p14="http://schemas.microsoft.com/office/powerpoint/2010/main" val="3295959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fr-FR"/>
              <a:t>Cliquez et modifiez le titre</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fr-FR"/>
              <a:t>Cliquez pour modifier le style des sous-titres du masque</a:t>
            </a:r>
            <a:endParaRPr lang="en-US" dirty="0"/>
          </a:p>
        </p:txBody>
      </p:sp>
      <p:sp>
        <p:nvSpPr>
          <p:cNvPr id="4" name="Date Placeholder 3"/>
          <p:cNvSpPr>
            <a:spLocks noGrp="1"/>
          </p:cNvSpPr>
          <p:nvPr>
            <p:ph type="dt" sz="half" idx="10"/>
          </p:nvPr>
        </p:nvSpPr>
        <p:spPr/>
        <p:txBody>
          <a:bodyPr/>
          <a:lstStyle/>
          <a:p>
            <a:fld id="{501F0ABF-A1AA-8A46-9A44-5DA2147EDBE4}" type="datetimeFigureOut">
              <a:rPr lang="fr-FR" smtClean="0"/>
              <a:t>20/09/2022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et modifiez le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01F0ABF-A1AA-8A46-9A44-5DA2147EDBE4}" type="datetimeFigureOut">
              <a:rPr lang="fr-FR" smtClean="0"/>
              <a:t>20/09/2022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fr-FR"/>
              <a:t>Cliquez et modifiez le titre</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01F0ABF-A1AA-8A46-9A44-5DA2147EDBE4}" type="datetimeFigureOut">
              <a:rPr lang="fr-FR" smtClean="0"/>
              <a:t>20/09/2022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et modifiez le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01F0ABF-A1AA-8A46-9A44-5DA2147EDBE4}" type="datetimeFigureOut">
              <a:rPr lang="fr-FR" smtClean="0"/>
              <a:t>20/09/2022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fr-FR"/>
              <a:t>Cliquez et modifiez le titre</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01F0ABF-A1AA-8A46-9A44-5DA2147EDBE4}" type="datetimeFigureOut">
              <a:rPr lang="fr-FR" smtClean="0"/>
              <a:t>20/09/2022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et modifiez le titre</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01F0ABF-A1AA-8A46-9A44-5DA2147EDBE4}" type="datetimeFigureOut">
              <a:rPr lang="fr-FR" smtClean="0"/>
              <a:t>20/09/2022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fr-FR"/>
              <a:t>Cliquez et modifiez le titre</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fr-FR"/>
              <a:t>Cliquez pour modifier les styles du texte du masque</a:t>
            </a:r>
          </a:p>
        </p:txBody>
      </p:sp>
      <p:sp>
        <p:nvSpPr>
          <p:cNvPr id="4" name="Content Placeholder 3"/>
          <p:cNvSpPr>
            <a:spLocks noGrp="1"/>
          </p:cNvSpPr>
          <p:nvPr>
            <p:ph sz="half" idx="2"/>
          </p:nvPr>
        </p:nvSpPr>
        <p:spPr>
          <a:xfrm>
            <a:off x="520713" y="3905482"/>
            <a:ext cx="3198096" cy="574437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fr-FR"/>
              <a:t>Cliquez pour modifier les styles du texte du masque</a:t>
            </a:r>
          </a:p>
        </p:txBody>
      </p:sp>
      <p:sp>
        <p:nvSpPr>
          <p:cNvPr id="6" name="Content Placeholder 5"/>
          <p:cNvSpPr>
            <a:spLocks noGrp="1"/>
          </p:cNvSpPr>
          <p:nvPr>
            <p:ph sz="quarter" idx="4"/>
          </p:nvPr>
        </p:nvSpPr>
        <p:spPr>
          <a:xfrm>
            <a:off x="3827086" y="3905482"/>
            <a:ext cx="3213847" cy="574437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01F0ABF-A1AA-8A46-9A44-5DA2147EDBE4}" type="datetimeFigureOut">
              <a:rPr lang="fr-FR" smtClean="0"/>
              <a:t>20/09/2022</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Cliquez et modifiez le titre</a:t>
            </a:r>
            <a:endParaRPr lang="en-US" dirty="0"/>
          </a:p>
        </p:txBody>
      </p:sp>
      <p:sp>
        <p:nvSpPr>
          <p:cNvPr id="3" name="Date Placeholder 2"/>
          <p:cNvSpPr>
            <a:spLocks noGrp="1"/>
          </p:cNvSpPr>
          <p:nvPr>
            <p:ph type="dt" sz="half" idx="10"/>
          </p:nvPr>
        </p:nvSpPr>
        <p:spPr/>
        <p:txBody>
          <a:bodyPr/>
          <a:lstStyle/>
          <a:p>
            <a:fld id="{501F0ABF-A1AA-8A46-9A44-5DA2147EDBE4}" type="datetimeFigureOut">
              <a:rPr lang="fr-FR" smtClean="0"/>
              <a:t>20/09/2022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1F0ABF-A1AA-8A46-9A44-5DA2147EDBE4}" type="datetimeFigureOut">
              <a:rPr lang="fr-FR" smtClean="0"/>
              <a:t>20/09/2022</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fr-FR"/>
              <a:t>Cliquez et modifiez le titre</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01F0ABF-A1AA-8A46-9A44-5DA2147EDBE4}" type="datetimeFigureOut">
              <a:rPr lang="fr-FR" smtClean="0"/>
              <a:t>20/09/2022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fr-FR"/>
              <a:t>Cliquez et modifiez le titre</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fr-FR"/>
              <a:t>Faire glisser l'image vers l'espace réservé ou cliquer sur l'icône pour l'ajouter</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01F0ABF-A1AA-8A46-9A44-5DA2147EDBE4}" type="datetimeFigureOut">
              <a:rPr lang="fr-FR" smtClean="0"/>
              <a:t>20/09/2022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611782D3-482E-0E47-BBB6-5BFA34F7A8F2}"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fr-FR"/>
              <a:t>Cliquez et modifiez le titre</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501F0ABF-A1AA-8A46-9A44-5DA2147EDBE4}" type="datetimeFigureOut">
              <a:rPr lang="fr-FR" smtClean="0"/>
              <a:t>20/09/2022</a:t>
            </a:fld>
            <a:endParaRPr lang="fr-FR"/>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611782D3-482E-0E47-BBB6-5BFA34F7A8F2}" type="slidenum">
              <a:rPr lang="fr-FR" smtClean="0"/>
              <a:t>‹N°›</a:t>
            </a:fld>
            <a:endParaRPr lang="fr-FR"/>
          </a:p>
        </p:txBody>
      </p:sp>
    </p:spTree>
    <p:extLst>
      <p:ext uri="{BB962C8B-B14F-4D97-AF65-F5344CB8AC3E}">
        <p14:creationId xmlns:p14="http://schemas.microsoft.com/office/powerpoint/2010/main" val="8967533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morguefile.com/" TargetMode="External"/><Relationship Id="rId2" Type="http://schemas.openxmlformats.org/officeDocument/2006/relationships/hyperlink" Target="https://infointox.fr/" TargetMode="External"/><Relationship Id="rId1" Type="http://schemas.openxmlformats.org/officeDocument/2006/relationships/slideLayout" Target="../slideLayouts/slideLayout2.xml"/><Relationship Id="rId5" Type="http://schemas.openxmlformats.org/officeDocument/2006/relationships/hyperlink" Target="http://www.flickr.com/creativecommons/" TargetMode="External"/><Relationship Id="rId4" Type="http://schemas.openxmlformats.org/officeDocument/2006/relationships/hyperlink" Target="http://www.photo-libre.f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3.jpe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infointox.fr/" TargetMode="Externa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73CBF7-581A-A50D-D722-E9E6B5193EB1}"/>
              </a:ext>
            </a:extLst>
          </p:cNvPr>
          <p:cNvSpPr>
            <a:spLocks noGrp="1"/>
          </p:cNvSpPr>
          <p:nvPr>
            <p:ph type="title"/>
          </p:nvPr>
        </p:nvSpPr>
        <p:spPr>
          <a:xfrm>
            <a:off x="519727" y="4312611"/>
            <a:ext cx="6520220" cy="2066590"/>
          </a:xfrm>
        </p:spPr>
        <p:txBody>
          <a:bodyPr>
            <a:normAutofit fontScale="90000"/>
          </a:bodyPr>
          <a:lstStyle/>
          <a:p>
            <a:pPr algn="ctr"/>
            <a:r>
              <a:rPr lang="fr-FR" sz="4800" b="1" dirty="0"/>
              <a:t>Maquette Blog internet</a:t>
            </a:r>
            <a:br>
              <a:rPr lang="fr-FR" sz="4800" b="1" dirty="0"/>
            </a:br>
            <a:br>
              <a:rPr lang="fr-FR" sz="4800" b="1" dirty="0"/>
            </a:br>
            <a:br>
              <a:rPr lang="fr-FR" sz="4800" b="1" dirty="0"/>
            </a:br>
            <a:r>
              <a:rPr lang="fr-FR" sz="3600" i="1" dirty="0"/>
              <a:t>Abdel, Frédéric, Nicolas, Virginie</a:t>
            </a:r>
          </a:p>
        </p:txBody>
      </p:sp>
    </p:spTree>
    <p:extLst>
      <p:ext uri="{BB962C8B-B14F-4D97-AF65-F5344CB8AC3E}">
        <p14:creationId xmlns:p14="http://schemas.microsoft.com/office/powerpoint/2010/main" val="2800584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20321" y="35632"/>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094659" y="3212258"/>
            <a:ext cx="4108048" cy="523220"/>
          </a:xfrm>
          <a:prstGeom prst="rect">
            <a:avLst/>
          </a:prstGeom>
          <a:noFill/>
        </p:spPr>
        <p:txBody>
          <a:bodyPr wrap="none" rtlCol="0">
            <a:spAutoFit/>
          </a:bodyPr>
          <a:lstStyle/>
          <a:p>
            <a:r>
              <a:rPr lang="fr-FR" sz="2800" b="1" dirty="0">
                <a:solidFill>
                  <a:schemeClr val="accent6">
                    <a:lumMod val="75000"/>
                  </a:schemeClr>
                </a:solidFill>
              </a:rPr>
              <a:t>Page 2 bis : Charte du blog</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0915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La charte du blog</a:t>
            </a:r>
          </a:p>
        </p:txBody>
      </p:sp>
      <p:sp>
        <p:nvSpPr>
          <p:cNvPr id="2" name="Rectangle 1">
            <a:extLst>
              <a:ext uri="{FF2B5EF4-FFF2-40B4-BE49-F238E27FC236}">
                <a16:creationId xmlns:a16="http://schemas.microsoft.com/office/drawing/2014/main" id="{E8CBCBCC-D2DA-16A1-8BDD-3BA45DA667E6}"/>
              </a:ext>
            </a:extLst>
          </p:cNvPr>
          <p:cNvSpPr/>
          <p:nvPr/>
        </p:nvSpPr>
        <p:spPr>
          <a:xfrm>
            <a:off x="171338" y="3106586"/>
            <a:ext cx="6835545" cy="550125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l" fontAlgn="base"/>
            <a:r>
              <a:rPr lang="fr-FR" sz="1400" b="1" i="0" dirty="0">
                <a:solidFill>
                  <a:srgbClr val="06131E"/>
                </a:solidFill>
                <a:effectLst/>
                <a:latin typeface="Arial" panose="020B0604020202020204" pitchFamily="34" charset="0"/>
              </a:rPr>
              <a:t>1) Utilisateurs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Cette partie récapitule les codes nécessaires pour se connecter (URL, identifiants, mots de passe) et les fonctions de chaque rédacteur (comme un « ours » de journal)</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Connexion</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Comité de rédaction</a:t>
            </a:r>
          </a:p>
          <a:p>
            <a:pPr algn="l" fontAlgn="base"/>
            <a:r>
              <a:rPr lang="fr-FR" sz="1400" b="1" i="0" dirty="0">
                <a:solidFill>
                  <a:srgbClr val="06131E"/>
                </a:solidFill>
                <a:effectLst/>
                <a:latin typeface="Arial" panose="020B0604020202020204" pitchFamily="34" charset="0"/>
              </a:rPr>
              <a:t>2) Ligne éditoriale</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Le positionnement éditorial du blog. D’où écrit-on ? Pour qui écrit-on ? Pour quoi ? Sur quoi ? De quelle manière ?</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Description de l’éditeur</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Description du blog</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Publics cibles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Objectifs visés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Sujets, thèmes abordés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Ton, style de rédaction</a:t>
            </a:r>
          </a:p>
          <a:p>
            <a:pPr algn="l" fontAlgn="base"/>
            <a:r>
              <a:rPr lang="fr-FR" sz="1400" b="1" dirty="0">
                <a:solidFill>
                  <a:srgbClr val="06131E"/>
                </a:solidFill>
                <a:latin typeface="Arial" panose="020B0604020202020204" pitchFamily="34" charset="0"/>
              </a:rPr>
              <a:t>3</a:t>
            </a:r>
            <a:r>
              <a:rPr lang="fr-FR" sz="1400" b="1" i="0" dirty="0">
                <a:solidFill>
                  <a:srgbClr val="06131E"/>
                </a:solidFill>
                <a:effectLst/>
                <a:latin typeface="Arial" panose="020B0604020202020204" pitchFamily="34" charset="0"/>
              </a:rPr>
              <a:t>) Articles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Des conseils pour mieux construire et rédiger un article sur le Web : lecture à l’écran, 5W, pyramide inversion, bonnes pratiques qualité, etc.</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Construction, plan</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Encadrés spécifiques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Conseils rédactionnels</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Mise en page</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Titraille (</a:t>
            </a:r>
            <a:r>
              <a:rPr lang="fr-FR" sz="1400" b="0" i="1" dirty="0" err="1">
                <a:solidFill>
                  <a:srgbClr val="06131E"/>
                </a:solidFill>
                <a:effectLst/>
                <a:latin typeface="Arial" panose="020B0604020202020204" pitchFamily="34" charset="0"/>
              </a:rPr>
              <a:t>editing</a:t>
            </a:r>
            <a:r>
              <a:rPr lang="fr-FR" sz="1400" b="0" i="0" dirty="0">
                <a:solidFill>
                  <a:srgbClr val="06131E"/>
                </a:solidFill>
                <a:effectLst/>
                <a:latin typeface="Arial" panose="020B0604020202020204" pitchFamily="34" charset="0"/>
              </a:rPr>
              <a:t>)</a:t>
            </a:r>
            <a:br>
              <a:rPr lang="fr-FR" sz="1400" b="0" i="0" dirty="0">
                <a:solidFill>
                  <a:srgbClr val="06131E"/>
                </a:solidFill>
                <a:effectLst/>
                <a:latin typeface="Arial" panose="020B0604020202020204" pitchFamily="34" charset="0"/>
              </a:rPr>
            </a:br>
            <a:r>
              <a:rPr lang="fr-FR" sz="1400" b="0" i="0" dirty="0">
                <a:solidFill>
                  <a:srgbClr val="06131E"/>
                </a:solidFill>
                <a:effectLst/>
                <a:latin typeface="Arial" panose="020B0604020202020204" pitchFamily="34" charset="0"/>
              </a:rPr>
              <a:t>– Etats de publication</a:t>
            </a:r>
          </a:p>
        </p:txBody>
      </p:sp>
    </p:spTree>
    <p:extLst>
      <p:ext uri="{BB962C8B-B14F-4D97-AF65-F5344CB8AC3E}">
        <p14:creationId xmlns:p14="http://schemas.microsoft.com/office/powerpoint/2010/main" val="162574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2323C7-EC5A-485E-E872-F15EBCD16AFD}"/>
              </a:ext>
            </a:extLst>
          </p:cNvPr>
          <p:cNvSpPr>
            <a:spLocks noGrp="1"/>
          </p:cNvSpPr>
          <p:nvPr>
            <p:ph type="title"/>
          </p:nvPr>
        </p:nvSpPr>
        <p:spPr/>
        <p:txBody>
          <a:bodyPr/>
          <a:lstStyle/>
          <a:p>
            <a:r>
              <a:rPr lang="fr-FR" dirty="0"/>
              <a:t>Rôle admin</a:t>
            </a:r>
          </a:p>
        </p:txBody>
      </p:sp>
      <p:sp>
        <p:nvSpPr>
          <p:cNvPr id="3" name="Espace réservé du contenu 2">
            <a:extLst>
              <a:ext uri="{FF2B5EF4-FFF2-40B4-BE49-F238E27FC236}">
                <a16:creationId xmlns:a16="http://schemas.microsoft.com/office/drawing/2014/main" id="{1D6CC08B-6777-5DE0-7FFF-E8EC40E97BD7}"/>
              </a:ext>
            </a:extLst>
          </p:cNvPr>
          <p:cNvSpPr>
            <a:spLocks noGrp="1"/>
          </p:cNvSpPr>
          <p:nvPr>
            <p:ph idx="1"/>
          </p:nvPr>
        </p:nvSpPr>
        <p:spPr/>
        <p:txBody>
          <a:bodyPr/>
          <a:lstStyle/>
          <a:p>
            <a:r>
              <a:rPr lang="fr-FR" dirty="0"/>
              <a:t>Ajouter article</a:t>
            </a:r>
          </a:p>
          <a:p>
            <a:r>
              <a:rPr lang="fr-FR" dirty="0"/>
              <a:t>Supprimer article</a:t>
            </a:r>
          </a:p>
          <a:p>
            <a:r>
              <a:rPr lang="fr-FR" dirty="0"/>
              <a:t>Modification article</a:t>
            </a:r>
          </a:p>
          <a:p>
            <a:r>
              <a:rPr lang="fr-FR" dirty="0"/>
              <a:t>Suppression commentaire</a:t>
            </a:r>
          </a:p>
          <a:p>
            <a:r>
              <a:rPr lang="fr-FR" dirty="0"/>
              <a:t>Valider ou supprimer un contact</a:t>
            </a:r>
          </a:p>
        </p:txBody>
      </p:sp>
    </p:spTree>
    <p:extLst>
      <p:ext uri="{BB962C8B-B14F-4D97-AF65-F5344CB8AC3E}">
        <p14:creationId xmlns:p14="http://schemas.microsoft.com/office/powerpoint/2010/main" val="2964452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92E463-9830-9CCE-E8EF-0E87F4B22B4F}"/>
              </a:ext>
            </a:extLst>
          </p:cNvPr>
          <p:cNvSpPr>
            <a:spLocks noGrp="1"/>
          </p:cNvSpPr>
          <p:nvPr>
            <p:ph type="title"/>
          </p:nvPr>
        </p:nvSpPr>
        <p:spPr/>
        <p:txBody>
          <a:bodyPr/>
          <a:lstStyle/>
          <a:p>
            <a:r>
              <a:rPr lang="fr-FR" dirty="0"/>
              <a:t>Les 3 pages admin</a:t>
            </a:r>
          </a:p>
        </p:txBody>
      </p:sp>
      <p:sp>
        <p:nvSpPr>
          <p:cNvPr id="7" name="Rectangle 6">
            <a:extLst>
              <a:ext uri="{FF2B5EF4-FFF2-40B4-BE49-F238E27FC236}">
                <a16:creationId xmlns:a16="http://schemas.microsoft.com/office/drawing/2014/main" id="{1D26010F-ECA6-4123-1041-85921F1BE758}"/>
              </a:ext>
            </a:extLst>
          </p:cNvPr>
          <p:cNvSpPr/>
          <p:nvPr/>
        </p:nvSpPr>
        <p:spPr>
          <a:xfrm>
            <a:off x="2268858" y="2759366"/>
            <a:ext cx="2689222" cy="9144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Connexion Admin (id + </a:t>
            </a:r>
            <a:r>
              <a:rPr lang="fr-FR" sz="2400" dirty="0" err="1">
                <a:solidFill>
                  <a:schemeClr val="tx1"/>
                </a:solidFill>
              </a:rPr>
              <a:t>mdp</a:t>
            </a:r>
            <a:r>
              <a:rPr lang="fr-FR" sz="2400" dirty="0">
                <a:solidFill>
                  <a:schemeClr val="tx1"/>
                </a:solidFill>
              </a:rPr>
              <a:t>)</a:t>
            </a:r>
          </a:p>
        </p:txBody>
      </p:sp>
      <p:sp>
        <p:nvSpPr>
          <p:cNvPr id="8" name="Rectangle 7">
            <a:extLst>
              <a:ext uri="{FF2B5EF4-FFF2-40B4-BE49-F238E27FC236}">
                <a16:creationId xmlns:a16="http://schemas.microsoft.com/office/drawing/2014/main" id="{08B9C9C0-ADF3-10E8-B36B-3AD21A9772CB}"/>
              </a:ext>
            </a:extLst>
          </p:cNvPr>
          <p:cNvSpPr/>
          <p:nvPr/>
        </p:nvSpPr>
        <p:spPr>
          <a:xfrm>
            <a:off x="1306750" y="4059832"/>
            <a:ext cx="4613433" cy="25391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Page accueil admin</a:t>
            </a:r>
          </a:p>
          <a:p>
            <a:pPr algn="ctr"/>
            <a:r>
              <a:rPr lang="fr-FR" sz="2400" dirty="0">
                <a:solidFill>
                  <a:schemeClr val="tx1"/>
                </a:solidFill>
              </a:rPr>
              <a:t>-Ajouter un article</a:t>
            </a:r>
          </a:p>
          <a:p>
            <a:pPr marL="342900" indent="-342900" algn="ctr">
              <a:buFontTx/>
              <a:buChar char="-"/>
            </a:pPr>
            <a:r>
              <a:rPr lang="fr-FR" sz="2400" dirty="0">
                <a:solidFill>
                  <a:schemeClr val="tx1"/>
                </a:solidFill>
              </a:rPr>
              <a:t>Supprimer un article</a:t>
            </a:r>
          </a:p>
          <a:p>
            <a:pPr marL="342900" indent="-342900" algn="ctr">
              <a:buFontTx/>
              <a:buChar char="-"/>
            </a:pPr>
            <a:r>
              <a:rPr lang="fr-FR" sz="2400" dirty="0">
                <a:solidFill>
                  <a:schemeClr val="tx1"/>
                </a:solidFill>
              </a:rPr>
              <a:t> Supprimer un commentaire</a:t>
            </a:r>
          </a:p>
          <a:p>
            <a:pPr marL="342900" indent="-342900" algn="ctr">
              <a:buFontTx/>
              <a:buChar char="-"/>
            </a:pPr>
            <a:r>
              <a:rPr lang="fr-FR" sz="2400" dirty="0">
                <a:solidFill>
                  <a:schemeClr val="tx1"/>
                </a:solidFill>
              </a:rPr>
              <a:t>Supprimer un contact</a:t>
            </a:r>
          </a:p>
        </p:txBody>
      </p:sp>
      <p:sp>
        <p:nvSpPr>
          <p:cNvPr id="24" name="Rectangle 23">
            <a:extLst>
              <a:ext uri="{FF2B5EF4-FFF2-40B4-BE49-F238E27FC236}">
                <a16:creationId xmlns:a16="http://schemas.microsoft.com/office/drawing/2014/main" id="{0C33FEC8-6624-9150-F45C-11394E0D7743}"/>
              </a:ext>
            </a:extLst>
          </p:cNvPr>
          <p:cNvSpPr/>
          <p:nvPr/>
        </p:nvSpPr>
        <p:spPr>
          <a:xfrm>
            <a:off x="1828006" y="6985052"/>
            <a:ext cx="3570923" cy="25391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Ajouter un article :</a:t>
            </a:r>
          </a:p>
          <a:p>
            <a:pPr marL="342900" indent="-342900" algn="ctr">
              <a:buFontTx/>
              <a:buChar char="-"/>
            </a:pPr>
            <a:r>
              <a:rPr lang="fr-FR" sz="2400" dirty="0">
                <a:solidFill>
                  <a:schemeClr val="tx1"/>
                </a:solidFill>
              </a:rPr>
              <a:t>Choix du thème</a:t>
            </a:r>
          </a:p>
          <a:p>
            <a:pPr marL="342900" indent="-342900" algn="ctr">
              <a:buFontTx/>
              <a:buChar char="-"/>
            </a:pPr>
            <a:r>
              <a:rPr lang="fr-FR" sz="2400" dirty="0">
                <a:solidFill>
                  <a:schemeClr val="tx1"/>
                </a:solidFill>
              </a:rPr>
              <a:t>Dépôt de l’article</a:t>
            </a:r>
          </a:p>
          <a:p>
            <a:pPr marL="342900" indent="-342900" algn="ctr">
              <a:buFontTx/>
              <a:buChar char="-"/>
            </a:pPr>
            <a:r>
              <a:rPr lang="fr-FR" sz="2400" dirty="0">
                <a:solidFill>
                  <a:schemeClr val="tx1"/>
                </a:solidFill>
              </a:rPr>
              <a:t>Supprimer article</a:t>
            </a:r>
          </a:p>
        </p:txBody>
      </p:sp>
    </p:spTree>
    <p:extLst>
      <p:ext uri="{BB962C8B-B14F-4D97-AF65-F5344CB8AC3E}">
        <p14:creationId xmlns:p14="http://schemas.microsoft.com/office/powerpoint/2010/main" val="4153666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20321" y="35632"/>
            <a:ext cx="7559675" cy="1069181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053079" y="3212258"/>
            <a:ext cx="4024884" cy="523220"/>
          </a:xfrm>
          <a:prstGeom prst="rect">
            <a:avLst/>
          </a:prstGeom>
          <a:noFill/>
        </p:spPr>
        <p:txBody>
          <a:bodyPr wrap="none" rtlCol="0">
            <a:spAutoFit/>
          </a:bodyPr>
          <a:lstStyle/>
          <a:p>
            <a:r>
              <a:rPr lang="fr-FR" sz="2800" b="1" dirty="0">
                <a:solidFill>
                  <a:schemeClr val="accent6">
                    <a:lumMod val="75000"/>
                  </a:schemeClr>
                </a:solidFill>
              </a:rPr>
              <a:t>Page 1 : Admin connexion</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0915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6" y="2416718"/>
            <a:ext cx="3775529"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Vous êtes sur la page Administrateur</a:t>
            </a:r>
          </a:p>
        </p:txBody>
      </p:sp>
      <p:sp>
        <p:nvSpPr>
          <p:cNvPr id="2" name="Rectangle 1">
            <a:extLst>
              <a:ext uri="{FF2B5EF4-FFF2-40B4-BE49-F238E27FC236}">
                <a16:creationId xmlns:a16="http://schemas.microsoft.com/office/drawing/2014/main" id="{5C481374-BC7A-F8ED-D0EE-EE8F8E1F6E23}"/>
              </a:ext>
            </a:extLst>
          </p:cNvPr>
          <p:cNvSpPr/>
          <p:nvPr/>
        </p:nvSpPr>
        <p:spPr>
          <a:xfrm>
            <a:off x="2399440" y="3744915"/>
            <a:ext cx="3433383"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Entrez votre identifiant administrateur</a:t>
            </a:r>
          </a:p>
        </p:txBody>
      </p:sp>
      <p:sp>
        <p:nvSpPr>
          <p:cNvPr id="7" name="Rectangle 6">
            <a:extLst>
              <a:ext uri="{FF2B5EF4-FFF2-40B4-BE49-F238E27FC236}">
                <a16:creationId xmlns:a16="http://schemas.microsoft.com/office/drawing/2014/main" id="{706E19A1-1AF6-043C-E24B-11EE5840957A}"/>
              </a:ext>
            </a:extLst>
          </p:cNvPr>
          <p:cNvSpPr/>
          <p:nvPr/>
        </p:nvSpPr>
        <p:spPr>
          <a:xfrm>
            <a:off x="2399440" y="4768287"/>
            <a:ext cx="3433383"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Entrez votre mot de passe administrateur</a:t>
            </a:r>
          </a:p>
        </p:txBody>
      </p:sp>
    </p:spTree>
    <p:extLst>
      <p:ext uri="{BB962C8B-B14F-4D97-AF65-F5344CB8AC3E}">
        <p14:creationId xmlns:p14="http://schemas.microsoft.com/office/powerpoint/2010/main" val="1892854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40641" y="636158"/>
            <a:ext cx="7559675" cy="1069181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420222" y="2391947"/>
            <a:ext cx="3068340" cy="1384995"/>
          </a:xfrm>
          <a:prstGeom prst="rect">
            <a:avLst/>
          </a:prstGeom>
          <a:noFill/>
        </p:spPr>
        <p:txBody>
          <a:bodyPr wrap="none" rtlCol="0">
            <a:spAutoFit/>
          </a:bodyPr>
          <a:lstStyle/>
          <a:p>
            <a:r>
              <a:rPr lang="fr-FR" sz="2800" b="1" dirty="0">
                <a:solidFill>
                  <a:schemeClr val="accent6">
                    <a:lumMod val="75000"/>
                  </a:schemeClr>
                </a:solidFill>
              </a:rPr>
              <a:t>Page 2 : </a:t>
            </a:r>
          </a:p>
          <a:p>
            <a:r>
              <a:rPr lang="fr-FR" sz="2800" b="1" dirty="0">
                <a:solidFill>
                  <a:schemeClr val="accent6">
                    <a:lumMod val="75000"/>
                  </a:schemeClr>
                </a:solidFill>
              </a:rPr>
              <a:t>Admin </a:t>
            </a:r>
          </a:p>
          <a:p>
            <a:r>
              <a:rPr lang="fr-FR" sz="2800" b="1" dirty="0">
                <a:solidFill>
                  <a:schemeClr val="accent6">
                    <a:lumMod val="75000"/>
                  </a:schemeClr>
                </a:solidFill>
              </a:rPr>
              <a:t>saisir nouvel article</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21350" y="1802323"/>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40641" y="2759287"/>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29"/>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1885706" y="2906922"/>
            <a:ext cx="3775529"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Saisissez votre article</a:t>
            </a:r>
          </a:p>
        </p:txBody>
      </p:sp>
      <p:sp>
        <p:nvSpPr>
          <p:cNvPr id="2" name="Rectangle 1">
            <a:extLst>
              <a:ext uri="{FF2B5EF4-FFF2-40B4-BE49-F238E27FC236}">
                <a16:creationId xmlns:a16="http://schemas.microsoft.com/office/drawing/2014/main" id="{5C481374-BC7A-F8ED-D0EE-EE8F8E1F6E23}"/>
              </a:ext>
            </a:extLst>
          </p:cNvPr>
          <p:cNvSpPr/>
          <p:nvPr/>
        </p:nvSpPr>
        <p:spPr>
          <a:xfrm>
            <a:off x="857899" y="1833000"/>
            <a:ext cx="1211354" cy="911621"/>
          </a:xfrm>
          <a:prstGeom prst="rect">
            <a:avLst/>
          </a:prstGeom>
          <a:solidFill>
            <a:schemeClr val="bg1">
              <a:lumMod val="8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Entrer un nouvel article</a:t>
            </a:r>
          </a:p>
        </p:txBody>
      </p:sp>
      <p:sp>
        <p:nvSpPr>
          <p:cNvPr id="7" name="Rectangle 6">
            <a:extLst>
              <a:ext uri="{FF2B5EF4-FFF2-40B4-BE49-F238E27FC236}">
                <a16:creationId xmlns:a16="http://schemas.microsoft.com/office/drawing/2014/main" id="{706E19A1-1AF6-043C-E24B-11EE5840957A}"/>
              </a:ext>
            </a:extLst>
          </p:cNvPr>
          <p:cNvSpPr/>
          <p:nvPr/>
        </p:nvSpPr>
        <p:spPr>
          <a:xfrm>
            <a:off x="2069253" y="1833000"/>
            <a:ext cx="1211354" cy="9116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Retirer un article</a:t>
            </a:r>
          </a:p>
        </p:txBody>
      </p:sp>
      <p:sp>
        <p:nvSpPr>
          <p:cNvPr id="6" name="Rectangle 5">
            <a:extLst>
              <a:ext uri="{FF2B5EF4-FFF2-40B4-BE49-F238E27FC236}">
                <a16:creationId xmlns:a16="http://schemas.microsoft.com/office/drawing/2014/main" id="{81DD1F48-0224-8502-F3C4-FAE693031EEE}"/>
              </a:ext>
            </a:extLst>
          </p:cNvPr>
          <p:cNvSpPr/>
          <p:nvPr/>
        </p:nvSpPr>
        <p:spPr>
          <a:xfrm>
            <a:off x="3242590" y="1827032"/>
            <a:ext cx="1249371" cy="91710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utilisateur</a:t>
            </a:r>
          </a:p>
        </p:txBody>
      </p:sp>
      <p:sp>
        <p:nvSpPr>
          <p:cNvPr id="11" name="Rectangle 10">
            <a:extLst>
              <a:ext uri="{FF2B5EF4-FFF2-40B4-BE49-F238E27FC236}">
                <a16:creationId xmlns:a16="http://schemas.microsoft.com/office/drawing/2014/main" id="{E82CB654-C026-A326-BBA1-13AC047D0819}"/>
              </a:ext>
            </a:extLst>
          </p:cNvPr>
          <p:cNvSpPr/>
          <p:nvPr/>
        </p:nvSpPr>
        <p:spPr>
          <a:xfrm>
            <a:off x="4491961" y="1833000"/>
            <a:ext cx="1249371" cy="9116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commentaire</a:t>
            </a:r>
          </a:p>
        </p:txBody>
      </p:sp>
      <p:sp>
        <p:nvSpPr>
          <p:cNvPr id="8" name="Rectangle 7">
            <a:extLst>
              <a:ext uri="{FF2B5EF4-FFF2-40B4-BE49-F238E27FC236}">
                <a16:creationId xmlns:a16="http://schemas.microsoft.com/office/drawing/2014/main" id="{48643B43-1E8F-F9C1-4A36-473A9728A1F2}"/>
              </a:ext>
            </a:extLst>
          </p:cNvPr>
          <p:cNvSpPr/>
          <p:nvPr/>
        </p:nvSpPr>
        <p:spPr>
          <a:xfrm>
            <a:off x="317235" y="3613527"/>
            <a:ext cx="6866256" cy="3872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Titre :</a:t>
            </a:r>
          </a:p>
        </p:txBody>
      </p:sp>
      <p:sp>
        <p:nvSpPr>
          <p:cNvPr id="12" name="Rectangle 11">
            <a:extLst>
              <a:ext uri="{FF2B5EF4-FFF2-40B4-BE49-F238E27FC236}">
                <a16:creationId xmlns:a16="http://schemas.microsoft.com/office/drawing/2014/main" id="{84D6F22B-0E21-D736-AE28-4CEC9A0AF6F0}"/>
              </a:ext>
            </a:extLst>
          </p:cNvPr>
          <p:cNvSpPr/>
          <p:nvPr/>
        </p:nvSpPr>
        <p:spPr>
          <a:xfrm>
            <a:off x="317235" y="4090982"/>
            <a:ext cx="6866256" cy="41717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Catégorie :</a:t>
            </a:r>
          </a:p>
        </p:txBody>
      </p:sp>
      <p:sp>
        <p:nvSpPr>
          <p:cNvPr id="15" name="Rectangle 14">
            <a:extLst>
              <a:ext uri="{FF2B5EF4-FFF2-40B4-BE49-F238E27FC236}">
                <a16:creationId xmlns:a16="http://schemas.microsoft.com/office/drawing/2014/main" id="{F1813D6B-8C3D-8D26-D919-239A3AE69983}"/>
              </a:ext>
            </a:extLst>
          </p:cNvPr>
          <p:cNvSpPr/>
          <p:nvPr/>
        </p:nvSpPr>
        <p:spPr>
          <a:xfrm>
            <a:off x="329019" y="4588617"/>
            <a:ext cx="6854471" cy="4896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Date de publication :</a:t>
            </a:r>
          </a:p>
        </p:txBody>
      </p:sp>
      <p:sp>
        <p:nvSpPr>
          <p:cNvPr id="19" name="Rectangle 18">
            <a:extLst>
              <a:ext uri="{FF2B5EF4-FFF2-40B4-BE49-F238E27FC236}">
                <a16:creationId xmlns:a16="http://schemas.microsoft.com/office/drawing/2014/main" id="{269C422E-81F4-F132-64F6-DACA4C7589DE}"/>
              </a:ext>
            </a:extLst>
          </p:cNvPr>
          <p:cNvSpPr/>
          <p:nvPr/>
        </p:nvSpPr>
        <p:spPr>
          <a:xfrm>
            <a:off x="320474" y="5153720"/>
            <a:ext cx="6854471" cy="4896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Auteur :</a:t>
            </a:r>
          </a:p>
        </p:txBody>
      </p:sp>
      <p:sp>
        <p:nvSpPr>
          <p:cNvPr id="21" name="Rectangle 20">
            <a:extLst>
              <a:ext uri="{FF2B5EF4-FFF2-40B4-BE49-F238E27FC236}">
                <a16:creationId xmlns:a16="http://schemas.microsoft.com/office/drawing/2014/main" id="{555D2D9E-036C-337F-ED2A-B953AA42EBFC}"/>
              </a:ext>
            </a:extLst>
          </p:cNvPr>
          <p:cNvSpPr/>
          <p:nvPr/>
        </p:nvSpPr>
        <p:spPr>
          <a:xfrm>
            <a:off x="327715" y="5771720"/>
            <a:ext cx="6855775" cy="49844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Source :</a:t>
            </a:r>
          </a:p>
        </p:txBody>
      </p:sp>
      <p:sp>
        <p:nvSpPr>
          <p:cNvPr id="23" name="Rectangle 22">
            <a:extLst>
              <a:ext uri="{FF2B5EF4-FFF2-40B4-BE49-F238E27FC236}">
                <a16:creationId xmlns:a16="http://schemas.microsoft.com/office/drawing/2014/main" id="{E9D0E6FF-5573-0E7A-0CDD-ED90BA7C00C6}"/>
              </a:ext>
            </a:extLst>
          </p:cNvPr>
          <p:cNvSpPr/>
          <p:nvPr/>
        </p:nvSpPr>
        <p:spPr>
          <a:xfrm>
            <a:off x="322751" y="7672671"/>
            <a:ext cx="6881335" cy="211650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Rédigez votre nouvel article :</a:t>
            </a:r>
          </a:p>
        </p:txBody>
      </p:sp>
      <p:sp>
        <p:nvSpPr>
          <p:cNvPr id="28" name="Rectangle 27">
            <a:extLst>
              <a:ext uri="{FF2B5EF4-FFF2-40B4-BE49-F238E27FC236}">
                <a16:creationId xmlns:a16="http://schemas.microsoft.com/office/drawing/2014/main" id="{DAEEF9D8-6EF3-8C4F-0AA2-88D5D828AF73}"/>
              </a:ext>
            </a:extLst>
          </p:cNvPr>
          <p:cNvSpPr/>
          <p:nvPr/>
        </p:nvSpPr>
        <p:spPr>
          <a:xfrm>
            <a:off x="327716" y="6403285"/>
            <a:ext cx="6835178" cy="48271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Résumé :</a:t>
            </a:r>
          </a:p>
        </p:txBody>
      </p:sp>
      <p:sp>
        <p:nvSpPr>
          <p:cNvPr id="31" name="Rectangle 30">
            <a:extLst>
              <a:ext uri="{FF2B5EF4-FFF2-40B4-BE49-F238E27FC236}">
                <a16:creationId xmlns:a16="http://schemas.microsoft.com/office/drawing/2014/main" id="{1D600006-D277-E0EE-44DA-A74B93F75401}"/>
              </a:ext>
            </a:extLst>
          </p:cNvPr>
          <p:cNvSpPr/>
          <p:nvPr/>
        </p:nvSpPr>
        <p:spPr>
          <a:xfrm>
            <a:off x="329019" y="6963383"/>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Insérez la photo de votre article (format Jpeg requis) :</a:t>
            </a:r>
          </a:p>
        </p:txBody>
      </p:sp>
      <p:cxnSp>
        <p:nvCxnSpPr>
          <p:cNvPr id="1025" name="Connecteur droit 1024">
            <a:extLst>
              <a:ext uri="{FF2B5EF4-FFF2-40B4-BE49-F238E27FC236}">
                <a16:creationId xmlns:a16="http://schemas.microsoft.com/office/drawing/2014/main" id="{4B28C88B-D345-0E2E-16B3-48A6A6F3587E}"/>
              </a:ext>
            </a:extLst>
          </p:cNvPr>
          <p:cNvCxnSpPr/>
          <p:nvPr/>
        </p:nvCxnSpPr>
        <p:spPr>
          <a:xfrm>
            <a:off x="7183491" y="3516572"/>
            <a:ext cx="0" cy="433972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020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40641" y="636158"/>
            <a:ext cx="7559675" cy="1069181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4"/>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16"/>
            <a:ext cx="2253377" cy="1752599"/>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504441" y="2391947"/>
            <a:ext cx="3236784" cy="1384995"/>
          </a:xfrm>
          <a:prstGeom prst="rect">
            <a:avLst/>
          </a:prstGeom>
          <a:noFill/>
        </p:spPr>
        <p:txBody>
          <a:bodyPr wrap="none" rtlCol="0">
            <a:spAutoFit/>
          </a:bodyPr>
          <a:lstStyle/>
          <a:p>
            <a:r>
              <a:rPr lang="fr-FR" sz="2800" b="1" dirty="0">
                <a:solidFill>
                  <a:schemeClr val="accent6">
                    <a:lumMod val="75000"/>
                  </a:schemeClr>
                </a:solidFill>
              </a:rPr>
              <a:t>Page 2 : </a:t>
            </a:r>
          </a:p>
          <a:p>
            <a:r>
              <a:rPr lang="fr-FR" sz="2800" b="1" dirty="0">
                <a:solidFill>
                  <a:schemeClr val="accent6">
                    <a:lumMod val="75000"/>
                  </a:schemeClr>
                </a:solidFill>
              </a:rPr>
              <a:t>Admin </a:t>
            </a:r>
          </a:p>
          <a:p>
            <a:r>
              <a:rPr lang="fr-FR" sz="2800" b="1" dirty="0">
                <a:solidFill>
                  <a:schemeClr val="accent6">
                    <a:lumMod val="75000"/>
                  </a:schemeClr>
                </a:solidFill>
              </a:rPr>
              <a:t>Supprimer un article</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21350" y="18023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40641" y="2759283"/>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43543" y="10631052"/>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65578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655781"/>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1885706" y="3603595"/>
            <a:ext cx="3775529"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Retirer un article :</a:t>
            </a:r>
          </a:p>
        </p:txBody>
      </p:sp>
      <p:sp>
        <p:nvSpPr>
          <p:cNvPr id="2" name="Rectangle 1">
            <a:extLst>
              <a:ext uri="{FF2B5EF4-FFF2-40B4-BE49-F238E27FC236}">
                <a16:creationId xmlns:a16="http://schemas.microsoft.com/office/drawing/2014/main" id="{5C481374-BC7A-F8ED-D0EE-EE8F8E1F6E23}"/>
              </a:ext>
            </a:extLst>
          </p:cNvPr>
          <p:cNvSpPr/>
          <p:nvPr/>
        </p:nvSpPr>
        <p:spPr>
          <a:xfrm>
            <a:off x="857899" y="1832996"/>
            <a:ext cx="1211354" cy="911621"/>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Entrer un nouvel article</a:t>
            </a:r>
          </a:p>
        </p:txBody>
      </p:sp>
      <p:sp>
        <p:nvSpPr>
          <p:cNvPr id="7" name="Rectangle 6">
            <a:extLst>
              <a:ext uri="{FF2B5EF4-FFF2-40B4-BE49-F238E27FC236}">
                <a16:creationId xmlns:a16="http://schemas.microsoft.com/office/drawing/2014/main" id="{706E19A1-1AF6-043C-E24B-11EE5840957A}"/>
              </a:ext>
            </a:extLst>
          </p:cNvPr>
          <p:cNvSpPr/>
          <p:nvPr/>
        </p:nvSpPr>
        <p:spPr>
          <a:xfrm>
            <a:off x="2069253" y="1832996"/>
            <a:ext cx="1211354" cy="911621"/>
          </a:xfrm>
          <a:prstGeom prst="rect">
            <a:avLst/>
          </a:prstGeom>
          <a:solidFill>
            <a:schemeClr val="bg1">
              <a:lumMod val="8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Retirer un article</a:t>
            </a:r>
          </a:p>
        </p:txBody>
      </p:sp>
      <p:sp>
        <p:nvSpPr>
          <p:cNvPr id="6" name="Rectangle 5">
            <a:extLst>
              <a:ext uri="{FF2B5EF4-FFF2-40B4-BE49-F238E27FC236}">
                <a16:creationId xmlns:a16="http://schemas.microsoft.com/office/drawing/2014/main" id="{81DD1F48-0224-8502-F3C4-FAE693031EEE}"/>
              </a:ext>
            </a:extLst>
          </p:cNvPr>
          <p:cNvSpPr/>
          <p:nvPr/>
        </p:nvSpPr>
        <p:spPr>
          <a:xfrm>
            <a:off x="3242590" y="1827028"/>
            <a:ext cx="1249371" cy="91710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utilisateur</a:t>
            </a:r>
          </a:p>
        </p:txBody>
      </p:sp>
      <p:sp>
        <p:nvSpPr>
          <p:cNvPr id="11" name="Rectangle 10">
            <a:extLst>
              <a:ext uri="{FF2B5EF4-FFF2-40B4-BE49-F238E27FC236}">
                <a16:creationId xmlns:a16="http://schemas.microsoft.com/office/drawing/2014/main" id="{E82CB654-C026-A326-BBA1-13AC047D0819}"/>
              </a:ext>
            </a:extLst>
          </p:cNvPr>
          <p:cNvSpPr/>
          <p:nvPr/>
        </p:nvSpPr>
        <p:spPr>
          <a:xfrm>
            <a:off x="4491961" y="1832996"/>
            <a:ext cx="1249371" cy="9116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commentaire</a:t>
            </a:r>
          </a:p>
        </p:txBody>
      </p:sp>
      <p:sp>
        <p:nvSpPr>
          <p:cNvPr id="8" name="Rectangle 7">
            <a:extLst>
              <a:ext uri="{FF2B5EF4-FFF2-40B4-BE49-F238E27FC236}">
                <a16:creationId xmlns:a16="http://schemas.microsoft.com/office/drawing/2014/main" id="{48643B43-1E8F-F9C1-4A36-473A9728A1F2}"/>
              </a:ext>
            </a:extLst>
          </p:cNvPr>
          <p:cNvSpPr/>
          <p:nvPr/>
        </p:nvSpPr>
        <p:spPr>
          <a:xfrm>
            <a:off x="317235" y="4310200"/>
            <a:ext cx="6866256" cy="3872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Ecrivez le titre à supprimer</a:t>
            </a:r>
          </a:p>
        </p:txBody>
      </p:sp>
      <p:sp>
        <p:nvSpPr>
          <p:cNvPr id="12" name="Rectangle 11">
            <a:extLst>
              <a:ext uri="{FF2B5EF4-FFF2-40B4-BE49-F238E27FC236}">
                <a16:creationId xmlns:a16="http://schemas.microsoft.com/office/drawing/2014/main" id="{84D6F22B-0E21-D736-AE28-4CEC9A0AF6F0}"/>
              </a:ext>
            </a:extLst>
          </p:cNvPr>
          <p:cNvSpPr/>
          <p:nvPr/>
        </p:nvSpPr>
        <p:spPr>
          <a:xfrm>
            <a:off x="317235" y="4787655"/>
            <a:ext cx="6866256" cy="41717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Choix du titre à supprimer par mot-clé </a:t>
            </a:r>
          </a:p>
        </p:txBody>
      </p:sp>
      <p:sp>
        <p:nvSpPr>
          <p:cNvPr id="15" name="Rectangle 14">
            <a:extLst>
              <a:ext uri="{FF2B5EF4-FFF2-40B4-BE49-F238E27FC236}">
                <a16:creationId xmlns:a16="http://schemas.microsoft.com/office/drawing/2014/main" id="{F1813D6B-8C3D-8D26-D919-239A3AE69983}"/>
              </a:ext>
            </a:extLst>
          </p:cNvPr>
          <p:cNvSpPr/>
          <p:nvPr/>
        </p:nvSpPr>
        <p:spPr>
          <a:xfrm>
            <a:off x="329019" y="5285290"/>
            <a:ext cx="6854471" cy="4896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Choisissez le titre à supprimer dans la barre déroulante</a:t>
            </a:r>
          </a:p>
        </p:txBody>
      </p:sp>
      <p:sp>
        <p:nvSpPr>
          <p:cNvPr id="23" name="Rectangle 22">
            <a:extLst>
              <a:ext uri="{FF2B5EF4-FFF2-40B4-BE49-F238E27FC236}">
                <a16:creationId xmlns:a16="http://schemas.microsoft.com/office/drawing/2014/main" id="{E9D0E6FF-5573-0E7A-0CDD-ED90BA7C00C6}"/>
              </a:ext>
            </a:extLst>
          </p:cNvPr>
          <p:cNvSpPr/>
          <p:nvPr/>
        </p:nvSpPr>
        <p:spPr>
          <a:xfrm>
            <a:off x="322752" y="9638730"/>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Votre article a été supprimé</a:t>
            </a:r>
          </a:p>
        </p:txBody>
      </p:sp>
      <p:sp>
        <p:nvSpPr>
          <p:cNvPr id="31" name="Rectangle 30">
            <a:extLst>
              <a:ext uri="{FF2B5EF4-FFF2-40B4-BE49-F238E27FC236}">
                <a16:creationId xmlns:a16="http://schemas.microsoft.com/office/drawing/2014/main" id="{1D600006-D277-E0EE-44DA-A74B93F75401}"/>
              </a:ext>
            </a:extLst>
          </p:cNvPr>
          <p:cNvSpPr/>
          <p:nvPr/>
        </p:nvSpPr>
        <p:spPr>
          <a:xfrm>
            <a:off x="332379" y="8159071"/>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Voulez-vous vraiment supprimer cet article ?</a:t>
            </a:r>
          </a:p>
        </p:txBody>
      </p:sp>
      <p:cxnSp>
        <p:nvCxnSpPr>
          <p:cNvPr id="1025" name="Connecteur droit 1024">
            <a:extLst>
              <a:ext uri="{FF2B5EF4-FFF2-40B4-BE49-F238E27FC236}">
                <a16:creationId xmlns:a16="http://schemas.microsoft.com/office/drawing/2014/main" id="{4B28C88B-D345-0E2E-16B3-48A6A6F3587E}"/>
              </a:ext>
            </a:extLst>
          </p:cNvPr>
          <p:cNvCxnSpPr/>
          <p:nvPr/>
        </p:nvCxnSpPr>
        <p:spPr>
          <a:xfrm>
            <a:off x="7183491" y="4213245"/>
            <a:ext cx="0" cy="4339725"/>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6">
            <a:extLst>
              <a:ext uri="{FF2B5EF4-FFF2-40B4-BE49-F238E27FC236}">
                <a16:creationId xmlns:a16="http://schemas.microsoft.com/office/drawing/2014/main" id="{0069A4D5-649D-5A20-9C62-570F8C0FF6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09" t="65309" r="16136" b="12517"/>
          <a:stretch/>
        </p:blipFill>
        <p:spPr bwMode="auto">
          <a:xfrm>
            <a:off x="82317" y="5901601"/>
            <a:ext cx="7121769" cy="2080621"/>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A1DB6610-EC22-54C6-9942-99A08874A2A2}"/>
              </a:ext>
            </a:extLst>
          </p:cNvPr>
          <p:cNvSpPr/>
          <p:nvPr/>
        </p:nvSpPr>
        <p:spPr>
          <a:xfrm>
            <a:off x="2996488" y="8700765"/>
            <a:ext cx="762000" cy="71057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Oui</a:t>
            </a:r>
          </a:p>
        </p:txBody>
      </p:sp>
      <p:sp>
        <p:nvSpPr>
          <p:cNvPr id="1027" name="Rectangle 1026">
            <a:extLst>
              <a:ext uri="{FF2B5EF4-FFF2-40B4-BE49-F238E27FC236}">
                <a16:creationId xmlns:a16="http://schemas.microsoft.com/office/drawing/2014/main" id="{84AE282C-4D7A-7A75-6178-62B8911A03BE}"/>
              </a:ext>
            </a:extLst>
          </p:cNvPr>
          <p:cNvSpPr/>
          <p:nvPr/>
        </p:nvSpPr>
        <p:spPr>
          <a:xfrm>
            <a:off x="3912756" y="8700765"/>
            <a:ext cx="762000" cy="735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Non</a:t>
            </a:r>
          </a:p>
        </p:txBody>
      </p:sp>
    </p:spTree>
    <p:extLst>
      <p:ext uri="{BB962C8B-B14F-4D97-AF65-F5344CB8AC3E}">
        <p14:creationId xmlns:p14="http://schemas.microsoft.com/office/powerpoint/2010/main" val="2587033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40641" y="636158"/>
            <a:ext cx="7559675" cy="1069181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4"/>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16"/>
            <a:ext cx="2253377" cy="1752599"/>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795544" y="2391947"/>
            <a:ext cx="3818994" cy="1384995"/>
          </a:xfrm>
          <a:prstGeom prst="rect">
            <a:avLst/>
          </a:prstGeom>
          <a:noFill/>
        </p:spPr>
        <p:txBody>
          <a:bodyPr wrap="none" rtlCol="0">
            <a:spAutoFit/>
          </a:bodyPr>
          <a:lstStyle/>
          <a:p>
            <a:r>
              <a:rPr lang="fr-FR" sz="2800" b="1" dirty="0">
                <a:solidFill>
                  <a:schemeClr val="accent6">
                    <a:lumMod val="75000"/>
                  </a:schemeClr>
                </a:solidFill>
              </a:rPr>
              <a:t>Page 2 : </a:t>
            </a:r>
          </a:p>
          <a:p>
            <a:r>
              <a:rPr lang="fr-FR" sz="2800" b="1" dirty="0">
                <a:solidFill>
                  <a:schemeClr val="accent6">
                    <a:lumMod val="75000"/>
                  </a:schemeClr>
                </a:solidFill>
              </a:rPr>
              <a:t>Admin </a:t>
            </a:r>
          </a:p>
          <a:p>
            <a:r>
              <a:rPr lang="fr-FR" sz="2800" b="1" dirty="0">
                <a:solidFill>
                  <a:schemeClr val="accent6">
                    <a:lumMod val="75000"/>
                  </a:schemeClr>
                </a:solidFill>
              </a:rPr>
              <a:t>Supprimer un utilisateur</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21350" y="18023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40641" y="2759283"/>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43543" y="10631052"/>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65578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655781"/>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1885706" y="3603595"/>
            <a:ext cx="3775529"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Supprimer un utilisateur :</a:t>
            </a:r>
          </a:p>
        </p:txBody>
      </p:sp>
      <p:sp>
        <p:nvSpPr>
          <p:cNvPr id="2" name="Rectangle 1">
            <a:extLst>
              <a:ext uri="{FF2B5EF4-FFF2-40B4-BE49-F238E27FC236}">
                <a16:creationId xmlns:a16="http://schemas.microsoft.com/office/drawing/2014/main" id="{5C481374-BC7A-F8ED-D0EE-EE8F8E1F6E23}"/>
              </a:ext>
            </a:extLst>
          </p:cNvPr>
          <p:cNvSpPr/>
          <p:nvPr/>
        </p:nvSpPr>
        <p:spPr>
          <a:xfrm>
            <a:off x="857899" y="1832996"/>
            <a:ext cx="1211354" cy="911621"/>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Entrer un nouvel article</a:t>
            </a:r>
          </a:p>
        </p:txBody>
      </p:sp>
      <p:sp>
        <p:nvSpPr>
          <p:cNvPr id="7" name="Rectangle 6">
            <a:extLst>
              <a:ext uri="{FF2B5EF4-FFF2-40B4-BE49-F238E27FC236}">
                <a16:creationId xmlns:a16="http://schemas.microsoft.com/office/drawing/2014/main" id="{706E19A1-1AF6-043C-E24B-11EE5840957A}"/>
              </a:ext>
            </a:extLst>
          </p:cNvPr>
          <p:cNvSpPr/>
          <p:nvPr/>
        </p:nvSpPr>
        <p:spPr>
          <a:xfrm>
            <a:off x="2069253" y="1832996"/>
            <a:ext cx="1211354" cy="911621"/>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Retirer un article</a:t>
            </a:r>
          </a:p>
        </p:txBody>
      </p:sp>
      <p:sp>
        <p:nvSpPr>
          <p:cNvPr id="6" name="Rectangle 5">
            <a:extLst>
              <a:ext uri="{FF2B5EF4-FFF2-40B4-BE49-F238E27FC236}">
                <a16:creationId xmlns:a16="http://schemas.microsoft.com/office/drawing/2014/main" id="{81DD1F48-0224-8502-F3C4-FAE693031EEE}"/>
              </a:ext>
            </a:extLst>
          </p:cNvPr>
          <p:cNvSpPr/>
          <p:nvPr/>
        </p:nvSpPr>
        <p:spPr>
          <a:xfrm>
            <a:off x="3242590" y="1827028"/>
            <a:ext cx="1249371" cy="917107"/>
          </a:xfrm>
          <a:prstGeom prst="rect">
            <a:avLst/>
          </a:prstGeom>
          <a:solidFill>
            <a:schemeClr val="bg1">
              <a:lumMod val="8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utilisateur</a:t>
            </a:r>
          </a:p>
        </p:txBody>
      </p:sp>
      <p:sp>
        <p:nvSpPr>
          <p:cNvPr id="11" name="Rectangle 10">
            <a:extLst>
              <a:ext uri="{FF2B5EF4-FFF2-40B4-BE49-F238E27FC236}">
                <a16:creationId xmlns:a16="http://schemas.microsoft.com/office/drawing/2014/main" id="{E82CB654-C026-A326-BBA1-13AC047D0819}"/>
              </a:ext>
            </a:extLst>
          </p:cNvPr>
          <p:cNvSpPr/>
          <p:nvPr/>
        </p:nvSpPr>
        <p:spPr>
          <a:xfrm>
            <a:off x="4491961" y="1832996"/>
            <a:ext cx="1249371" cy="9116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commentaire</a:t>
            </a:r>
          </a:p>
        </p:txBody>
      </p:sp>
      <p:sp>
        <p:nvSpPr>
          <p:cNvPr id="8" name="Rectangle 7">
            <a:extLst>
              <a:ext uri="{FF2B5EF4-FFF2-40B4-BE49-F238E27FC236}">
                <a16:creationId xmlns:a16="http://schemas.microsoft.com/office/drawing/2014/main" id="{48643B43-1E8F-F9C1-4A36-473A9728A1F2}"/>
              </a:ext>
            </a:extLst>
          </p:cNvPr>
          <p:cNvSpPr/>
          <p:nvPr/>
        </p:nvSpPr>
        <p:spPr>
          <a:xfrm>
            <a:off x="317235" y="4790647"/>
            <a:ext cx="6866256" cy="3872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Ecrivez le nom de l’utilisateur à supprimer :</a:t>
            </a:r>
          </a:p>
        </p:txBody>
      </p:sp>
      <p:sp>
        <p:nvSpPr>
          <p:cNvPr id="12" name="Rectangle 11">
            <a:extLst>
              <a:ext uri="{FF2B5EF4-FFF2-40B4-BE49-F238E27FC236}">
                <a16:creationId xmlns:a16="http://schemas.microsoft.com/office/drawing/2014/main" id="{84D6F22B-0E21-D736-AE28-4CEC9A0AF6F0}"/>
              </a:ext>
            </a:extLst>
          </p:cNvPr>
          <p:cNvSpPr/>
          <p:nvPr/>
        </p:nvSpPr>
        <p:spPr>
          <a:xfrm>
            <a:off x="317235" y="5686557"/>
            <a:ext cx="6866256" cy="52567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Choisissez l‘utilisateur que vous voulez supprimer dans la barre déroulante :</a:t>
            </a:r>
          </a:p>
        </p:txBody>
      </p:sp>
      <p:sp>
        <p:nvSpPr>
          <p:cNvPr id="23" name="Rectangle 22">
            <a:extLst>
              <a:ext uri="{FF2B5EF4-FFF2-40B4-BE49-F238E27FC236}">
                <a16:creationId xmlns:a16="http://schemas.microsoft.com/office/drawing/2014/main" id="{E9D0E6FF-5573-0E7A-0CDD-ED90BA7C00C6}"/>
              </a:ext>
            </a:extLst>
          </p:cNvPr>
          <p:cNvSpPr/>
          <p:nvPr/>
        </p:nvSpPr>
        <p:spPr>
          <a:xfrm>
            <a:off x="322752" y="8801821"/>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L’utilisateur a été supprimé</a:t>
            </a:r>
          </a:p>
        </p:txBody>
      </p:sp>
      <p:sp>
        <p:nvSpPr>
          <p:cNvPr id="31" name="Rectangle 30">
            <a:extLst>
              <a:ext uri="{FF2B5EF4-FFF2-40B4-BE49-F238E27FC236}">
                <a16:creationId xmlns:a16="http://schemas.microsoft.com/office/drawing/2014/main" id="{1D600006-D277-E0EE-44DA-A74B93F75401}"/>
              </a:ext>
            </a:extLst>
          </p:cNvPr>
          <p:cNvSpPr/>
          <p:nvPr/>
        </p:nvSpPr>
        <p:spPr>
          <a:xfrm>
            <a:off x="332379" y="6717728"/>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Voulez-vous vraiment supprimer cet utilisateur ?</a:t>
            </a:r>
          </a:p>
        </p:txBody>
      </p:sp>
      <p:sp>
        <p:nvSpPr>
          <p:cNvPr id="30" name="Rectangle 29">
            <a:extLst>
              <a:ext uri="{FF2B5EF4-FFF2-40B4-BE49-F238E27FC236}">
                <a16:creationId xmlns:a16="http://schemas.microsoft.com/office/drawing/2014/main" id="{A1DB6610-EC22-54C6-9942-99A08874A2A2}"/>
              </a:ext>
            </a:extLst>
          </p:cNvPr>
          <p:cNvSpPr/>
          <p:nvPr/>
        </p:nvSpPr>
        <p:spPr>
          <a:xfrm>
            <a:off x="2996488" y="7259422"/>
            <a:ext cx="762000" cy="71057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Oui</a:t>
            </a:r>
          </a:p>
        </p:txBody>
      </p:sp>
      <p:sp>
        <p:nvSpPr>
          <p:cNvPr id="1027" name="Rectangle 1026">
            <a:extLst>
              <a:ext uri="{FF2B5EF4-FFF2-40B4-BE49-F238E27FC236}">
                <a16:creationId xmlns:a16="http://schemas.microsoft.com/office/drawing/2014/main" id="{84AE282C-4D7A-7A75-6178-62B8911A03BE}"/>
              </a:ext>
            </a:extLst>
          </p:cNvPr>
          <p:cNvSpPr/>
          <p:nvPr/>
        </p:nvSpPr>
        <p:spPr>
          <a:xfrm>
            <a:off x="3912756" y="7259422"/>
            <a:ext cx="762000" cy="735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Non</a:t>
            </a:r>
          </a:p>
        </p:txBody>
      </p:sp>
    </p:spTree>
    <p:extLst>
      <p:ext uri="{BB962C8B-B14F-4D97-AF65-F5344CB8AC3E}">
        <p14:creationId xmlns:p14="http://schemas.microsoft.com/office/powerpoint/2010/main" val="629595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40641" y="636158"/>
            <a:ext cx="7559675" cy="1069181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4"/>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16"/>
            <a:ext cx="2253377" cy="1752599"/>
          </a:xfrm>
          <a:prstGeom prst="rect">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3028715" y="2391947"/>
            <a:ext cx="4285340" cy="1384995"/>
          </a:xfrm>
          <a:prstGeom prst="rect">
            <a:avLst/>
          </a:prstGeom>
          <a:noFill/>
        </p:spPr>
        <p:txBody>
          <a:bodyPr wrap="none" rtlCol="0">
            <a:spAutoFit/>
          </a:bodyPr>
          <a:lstStyle/>
          <a:p>
            <a:r>
              <a:rPr lang="fr-FR" sz="2800" b="1" dirty="0">
                <a:solidFill>
                  <a:schemeClr val="accent6">
                    <a:lumMod val="75000"/>
                  </a:schemeClr>
                </a:solidFill>
              </a:rPr>
              <a:t>Page 2 : </a:t>
            </a:r>
          </a:p>
          <a:p>
            <a:r>
              <a:rPr lang="fr-FR" sz="2800" b="1" dirty="0">
                <a:solidFill>
                  <a:schemeClr val="accent6">
                    <a:lumMod val="75000"/>
                  </a:schemeClr>
                </a:solidFill>
              </a:rPr>
              <a:t>Admin </a:t>
            </a:r>
          </a:p>
          <a:p>
            <a:r>
              <a:rPr lang="fr-FR" sz="2800" b="1" dirty="0">
                <a:solidFill>
                  <a:schemeClr val="accent6">
                    <a:lumMod val="75000"/>
                  </a:schemeClr>
                </a:solidFill>
              </a:rPr>
              <a:t>Supprimer un commentaire</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21350" y="18023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40641" y="2759283"/>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43543" y="10631052"/>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65578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655781"/>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1885706" y="3603595"/>
            <a:ext cx="3775529"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Supprimer un commentaire :</a:t>
            </a:r>
          </a:p>
        </p:txBody>
      </p:sp>
      <p:sp>
        <p:nvSpPr>
          <p:cNvPr id="2" name="Rectangle 1">
            <a:extLst>
              <a:ext uri="{FF2B5EF4-FFF2-40B4-BE49-F238E27FC236}">
                <a16:creationId xmlns:a16="http://schemas.microsoft.com/office/drawing/2014/main" id="{5C481374-BC7A-F8ED-D0EE-EE8F8E1F6E23}"/>
              </a:ext>
            </a:extLst>
          </p:cNvPr>
          <p:cNvSpPr/>
          <p:nvPr/>
        </p:nvSpPr>
        <p:spPr>
          <a:xfrm>
            <a:off x="857899" y="1832996"/>
            <a:ext cx="1211354" cy="911621"/>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Entrer un nouvel article</a:t>
            </a:r>
          </a:p>
        </p:txBody>
      </p:sp>
      <p:sp>
        <p:nvSpPr>
          <p:cNvPr id="7" name="Rectangle 6">
            <a:extLst>
              <a:ext uri="{FF2B5EF4-FFF2-40B4-BE49-F238E27FC236}">
                <a16:creationId xmlns:a16="http://schemas.microsoft.com/office/drawing/2014/main" id="{706E19A1-1AF6-043C-E24B-11EE5840957A}"/>
              </a:ext>
            </a:extLst>
          </p:cNvPr>
          <p:cNvSpPr/>
          <p:nvPr/>
        </p:nvSpPr>
        <p:spPr>
          <a:xfrm>
            <a:off x="2069253" y="1832996"/>
            <a:ext cx="1211354" cy="911621"/>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Retirer un article</a:t>
            </a:r>
          </a:p>
        </p:txBody>
      </p:sp>
      <p:sp>
        <p:nvSpPr>
          <p:cNvPr id="6" name="Rectangle 5">
            <a:extLst>
              <a:ext uri="{FF2B5EF4-FFF2-40B4-BE49-F238E27FC236}">
                <a16:creationId xmlns:a16="http://schemas.microsoft.com/office/drawing/2014/main" id="{81DD1F48-0224-8502-F3C4-FAE693031EEE}"/>
              </a:ext>
            </a:extLst>
          </p:cNvPr>
          <p:cNvSpPr/>
          <p:nvPr/>
        </p:nvSpPr>
        <p:spPr>
          <a:xfrm>
            <a:off x="3242590" y="1827028"/>
            <a:ext cx="1249371" cy="917107"/>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utilisateur</a:t>
            </a:r>
          </a:p>
        </p:txBody>
      </p:sp>
      <p:sp>
        <p:nvSpPr>
          <p:cNvPr id="11" name="Rectangle 10">
            <a:extLst>
              <a:ext uri="{FF2B5EF4-FFF2-40B4-BE49-F238E27FC236}">
                <a16:creationId xmlns:a16="http://schemas.microsoft.com/office/drawing/2014/main" id="{E82CB654-C026-A326-BBA1-13AC047D0819}"/>
              </a:ext>
            </a:extLst>
          </p:cNvPr>
          <p:cNvSpPr/>
          <p:nvPr/>
        </p:nvSpPr>
        <p:spPr>
          <a:xfrm>
            <a:off x="4491961" y="1832996"/>
            <a:ext cx="1249371" cy="911621"/>
          </a:xfrm>
          <a:prstGeom prst="rect">
            <a:avLst/>
          </a:prstGeom>
          <a:solidFill>
            <a:schemeClr val="bg1">
              <a:lumMod val="7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Supprimer un commentaire</a:t>
            </a:r>
          </a:p>
        </p:txBody>
      </p:sp>
      <p:sp>
        <p:nvSpPr>
          <p:cNvPr id="8" name="Rectangle 7">
            <a:extLst>
              <a:ext uri="{FF2B5EF4-FFF2-40B4-BE49-F238E27FC236}">
                <a16:creationId xmlns:a16="http://schemas.microsoft.com/office/drawing/2014/main" id="{48643B43-1E8F-F9C1-4A36-473A9728A1F2}"/>
              </a:ext>
            </a:extLst>
          </p:cNvPr>
          <p:cNvSpPr/>
          <p:nvPr/>
        </p:nvSpPr>
        <p:spPr>
          <a:xfrm>
            <a:off x="317235" y="4790647"/>
            <a:ext cx="6866256" cy="3872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Sélectionnez l’article concerné :</a:t>
            </a:r>
          </a:p>
        </p:txBody>
      </p:sp>
      <p:sp>
        <p:nvSpPr>
          <p:cNvPr id="12" name="Rectangle 11">
            <a:extLst>
              <a:ext uri="{FF2B5EF4-FFF2-40B4-BE49-F238E27FC236}">
                <a16:creationId xmlns:a16="http://schemas.microsoft.com/office/drawing/2014/main" id="{84D6F22B-0E21-D736-AE28-4CEC9A0AF6F0}"/>
              </a:ext>
            </a:extLst>
          </p:cNvPr>
          <p:cNvSpPr/>
          <p:nvPr/>
        </p:nvSpPr>
        <p:spPr>
          <a:xfrm>
            <a:off x="317235" y="5686557"/>
            <a:ext cx="6866256" cy="52567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Sélectionnez le commentaire à supprimer :</a:t>
            </a:r>
          </a:p>
        </p:txBody>
      </p:sp>
      <p:sp>
        <p:nvSpPr>
          <p:cNvPr id="23" name="Rectangle 22">
            <a:extLst>
              <a:ext uri="{FF2B5EF4-FFF2-40B4-BE49-F238E27FC236}">
                <a16:creationId xmlns:a16="http://schemas.microsoft.com/office/drawing/2014/main" id="{E9D0E6FF-5573-0E7A-0CDD-ED90BA7C00C6}"/>
              </a:ext>
            </a:extLst>
          </p:cNvPr>
          <p:cNvSpPr/>
          <p:nvPr/>
        </p:nvSpPr>
        <p:spPr>
          <a:xfrm>
            <a:off x="322752" y="8801821"/>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Le commentaire a été supprimé</a:t>
            </a:r>
          </a:p>
        </p:txBody>
      </p:sp>
      <p:sp>
        <p:nvSpPr>
          <p:cNvPr id="31" name="Rectangle 30">
            <a:extLst>
              <a:ext uri="{FF2B5EF4-FFF2-40B4-BE49-F238E27FC236}">
                <a16:creationId xmlns:a16="http://schemas.microsoft.com/office/drawing/2014/main" id="{1D600006-D277-E0EE-44DA-A74B93F75401}"/>
              </a:ext>
            </a:extLst>
          </p:cNvPr>
          <p:cNvSpPr/>
          <p:nvPr/>
        </p:nvSpPr>
        <p:spPr>
          <a:xfrm>
            <a:off x="332379" y="6717728"/>
            <a:ext cx="6854472" cy="4116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Voulez-vous vraiment supprimer ce commentaire ?</a:t>
            </a:r>
          </a:p>
        </p:txBody>
      </p:sp>
      <p:sp>
        <p:nvSpPr>
          <p:cNvPr id="30" name="Rectangle 29">
            <a:extLst>
              <a:ext uri="{FF2B5EF4-FFF2-40B4-BE49-F238E27FC236}">
                <a16:creationId xmlns:a16="http://schemas.microsoft.com/office/drawing/2014/main" id="{A1DB6610-EC22-54C6-9942-99A08874A2A2}"/>
              </a:ext>
            </a:extLst>
          </p:cNvPr>
          <p:cNvSpPr/>
          <p:nvPr/>
        </p:nvSpPr>
        <p:spPr>
          <a:xfrm>
            <a:off x="2996488" y="7259422"/>
            <a:ext cx="762000" cy="71057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Oui</a:t>
            </a:r>
          </a:p>
        </p:txBody>
      </p:sp>
      <p:sp>
        <p:nvSpPr>
          <p:cNvPr id="1027" name="Rectangle 1026">
            <a:extLst>
              <a:ext uri="{FF2B5EF4-FFF2-40B4-BE49-F238E27FC236}">
                <a16:creationId xmlns:a16="http://schemas.microsoft.com/office/drawing/2014/main" id="{84AE282C-4D7A-7A75-6178-62B8911A03BE}"/>
              </a:ext>
            </a:extLst>
          </p:cNvPr>
          <p:cNvSpPr/>
          <p:nvPr/>
        </p:nvSpPr>
        <p:spPr>
          <a:xfrm>
            <a:off x="3912756" y="7259422"/>
            <a:ext cx="762000" cy="735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Non</a:t>
            </a:r>
          </a:p>
        </p:txBody>
      </p:sp>
    </p:spTree>
    <p:extLst>
      <p:ext uri="{BB962C8B-B14F-4D97-AF65-F5344CB8AC3E}">
        <p14:creationId xmlns:p14="http://schemas.microsoft.com/office/powerpoint/2010/main" val="4142482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4D6C8C02-4AA6-858D-DFE8-4ED90FAEA31F}"/>
              </a:ext>
            </a:extLst>
          </p:cNvPr>
          <p:cNvSpPr txBox="1"/>
          <p:nvPr/>
        </p:nvSpPr>
        <p:spPr>
          <a:xfrm>
            <a:off x="0" y="-17087562"/>
            <a:ext cx="6766559" cy="28119814"/>
          </a:xfrm>
          <a:prstGeom prst="rect">
            <a:avLst/>
          </a:prstGeom>
          <a:noFill/>
        </p:spPr>
        <p:txBody>
          <a:bodyPr wrap="square">
            <a:spAutoFit/>
          </a:bodyPr>
          <a:lstStyle/>
          <a:p>
            <a:pPr algn="just">
              <a:lnSpc>
                <a:spcPct val="107000"/>
              </a:lnSpc>
              <a:spcAft>
                <a:spcPts val="800"/>
              </a:spcAft>
            </a:pPr>
            <a:r>
              <a:rPr lang="fr-FR" sz="1800" b="1" i="1" u="sng" dirty="0">
                <a:effectLst/>
                <a:latin typeface="Calibri" panose="020F0502020204030204" pitchFamily="34" charset="0"/>
                <a:ea typeface="Calibri" panose="020F0502020204030204" pitchFamily="34" charset="0"/>
                <a:cs typeface="Times New Roman" panose="02020603050405020304" pitchFamily="18" charset="0"/>
              </a:rPr>
              <a:t>Nos mentions légales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Directeur de la Publication :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Nicolas Durand</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Raison Sociale de l’Hébergeur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Ce blog est hébergé par OVH –  2 rue Kellermann – 59100 ROUBAIX – France</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Pour contacter cet hébergeur, rendez-vous à l’adresse http://www.ovh.com/fr/support/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Propriété intellectuelle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structure générale ainsi que les logiciels, textes, images animées ou non, son savoir-faire et tous les autres éléments composant le site sont la propriété exclusive de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Les logos et marques des sociétés citées sur le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r>
              <a:rPr lang="fr-FR" sz="1800" dirty="0">
                <a:effectLst/>
                <a:latin typeface="Calibri" panose="020F0502020204030204" pitchFamily="34" charset="0"/>
                <a:ea typeface="Calibri" panose="020F0502020204030204" pitchFamily="34" charset="0"/>
                <a:cs typeface="Times New Roman" panose="02020603050405020304" pitchFamily="18" charset="0"/>
              </a:rPr>
              <a:t>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sont la propriété exclusive de leurs auteurs respectifs.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Toute représentation, reproduction, et/ou exploitation, qu’elle(s) soi(en)t partielle(s) ou totale(s), des marques précitées est (sont) interdite(s), sauf accord écrit et préalable de leurs titulaires.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Droits d’auteur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Toute représentation totale ou partielle de ce blog par quelle que personne que ce soit, sans l’autorisation expresse de Info ou Intox  est interdite et constituerait une contrefaçon sanctionnée par les articles L. 335-2 et suivants du Code de la propriété intellectuelle.</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L’élaboration de liens hypertextes profonds vers le blog de Info ou Intox est interdite sans l’accord exprès et préalable de l’éditeur du site de Info ou Intox.</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Par ailleurs, l’utilisation des informations contenues sur le présent blog relève de la seule responsabilité de l’utilisateur. Nous ne pourrions en aucun cas, et pour quelque cause que ce soit, en être tenus pour responsables, et ce, quelque en soit les conséquences. Nous ne sommes responsables d’aucune erreur ou omission sur le présent site.</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Avertissement général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consultation du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est proposée aux internautes à titre gratuit et sans aucune garantie de la part de son éditeur.</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Les informations disponibles sur le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qui proviennent de sources extérieures ne saurait garantir qu’elles sont exemptes d’erreurs, ni garantir leur complétude, leur actualité, leur exhaustivité ou autre.</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En conséquence, il appartient à l’internaute d’utiliser les informations figurant sur le site Internet à ses risques et de procéder à toute vérification sous sa responsabilité exclusive.</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blog Info ou Intox (https://InfoIntox.fr ) ne serait être tenu responsable de l’interprétation faite par les internautes, quelle qu’elle soit, de tous les renseignements, informations et conseils proposés sur son blog, et des conséquences pouvant en découler.</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Les propriétaires des sites marchands, de service, sites persos, sites informatiques (etc.) consultés à partir du blog de Info ou Intox sont seuls responsables du respect par eux de l’ensemble des réglementations s’appliquant dans le cadre des prestations offertes aux clients finaux, et notamment, des lois et règlements relatifs à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vente à distance,</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protection du consommateur</a:t>
            </a:r>
            <a:r>
              <a:rPr lang="fr-FR"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buFont typeface="Wingdings" panose="05000000000000000000" pitchFamily="2" charset="2"/>
              <a:buChar char=""/>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publicité mensongère ou trompeuse,</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Les prix,</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conformité des produits.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Toutes les marques citées sont déposées par leurs propriétaires respectifs.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Utilisation de Cookies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)vous informe qu’un ou plusieurs cookies (petits fichiers textes) peuvent s’installer automatiquement sur le disque dur de votre ordinateur lors de votre visite sur le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Ces cookies peuvent provenir des partenaires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mais aussi des système de statistiques de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)ou de tous autres services proposés sur le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Vous avez la possibilité de supprimer les cookies installés lors de votre visite sur le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à l’aide de la barre d’outils de votre navigateur. La suppression des cookies devra intervenir une fois votre navigation sur le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terminée. A défaut, vous êtes informé du fait que l’usage du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ainsi que les services qui y sont proposés, pourront être perturbés, voire empêchés.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Crédits et copyright photos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Les crédits et copyright des visuels et des photos présents sur le blog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blog</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Info ou Intox (https://InfoIntox.fr ) sont signalés dans les articles lorsqu’elles proviennent d’un professionnel avec son accord, à défaut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celles-ci proviennent de l’un des sites de photos libres de droit en créative </a:t>
            </a: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commons</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suivant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tabLst>
                <a:tab pos="457200" algn="l"/>
              </a:tabLs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Stock Exchange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tabLst>
                <a:tab pos="457200" algn="l"/>
              </a:tabLst>
            </a:pPr>
            <a:r>
              <a:rPr lang="fr-FR" sz="1800" i="1" dirty="0" err="1">
                <a:effectLst/>
                <a:latin typeface="Calibri" panose="020F0502020204030204" pitchFamily="34" charset="0"/>
                <a:ea typeface="Calibri" panose="020F0502020204030204" pitchFamily="34" charset="0"/>
                <a:cs typeface="Times New Roman" panose="02020603050405020304" pitchFamily="18" charset="0"/>
              </a:rPr>
              <a:t>Morguefile</a:t>
            </a:r>
            <a:r>
              <a:rPr lang="fr-FR" sz="1800" i="1" dirty="0">
                <a:effectLst/>
                <a:latin typeface="Calibri" panose="020F0502020204030204" pitchFamily="34" charset="0"/>
                <a:ea typeface="Calibri" panose="020F0502020204030204" pitchFamily="34" charset="0"/>
                <a:cs typeface="Times New Roman" panose="02020603050405020304" pitchFamily="18" charset="0"/>
              </a:rPr>
              <a:t>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http://www.morguefile.com</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tabLst>
                <a:tab pos="457200" algn="l"/>
              </a:tabLs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Photos Libres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http://www.photo-libre.fr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Flickr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http://www.flickr.com/creativecommons/</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sont la propriétés du site Internet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)(dons, achats, créations,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Ils proviennent de partenaires avec leur validation.</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8468362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8D1D51-69BF-46DB-E82B-D0DDCE7E4095}"/>
              </a:ext>
            </a:extLst>
          </p:cNvPr>
          <p:cNvSpPr/>
          <p:nvPr/>
        </p:nvSpPr>
        <p:spPr>
          <a:xfrm>
            <a:off x="580175" y="891425"/>
            <a:ext cx="6399323" cy="71857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i="1" u="sng" dirty="0">
                <a:solidFill>
                  <a:schemeClr val="tx1"/>
                </a:solidFill>
              </a:rPr>
              <a:t>Points communs à la présentation :</a:t>
            </a:r>
          </a:p>
          <a:p>
            <a:pPr algn="ctr"/>
            <a:endParaRPr lang="fr-FR" sz="1600" b="1" i="1" u="sng" dirty="0">
              <a:solidFill>
                <a:schemeClr val="tx1"/>
              </a:solidFill>
            </a:endParaRPr>
          </a:p>
          <a:p>
            <a:pPr algn="ctr"/>
            <a:r>
              <a:rPr lang="fr-FR" sz="1600" b="1" i="1" u="sng" dirty="0">
                <a:solidFill>
                  <a:schemeClr val="tx1"/>
                </a:solidFill>
              </a:rPr>
              <a:t>Police de caractères : </a:t>
            </a:r>
          </a:p>
          <a:p>
            <a:pPr marL="285750" indent="-285750" algn="ctr">
              <a:buFontTx/>
              <a:buChar char="-"/>
            </a:pPr>
            <a:r>
              <a:rPr lang="fr-FR" sz="1600" dirty="0">
                <a:solidFill>
                  <a:schemeClr val="tx1"/>
                </a:solidFill>
              </a:rPr>
              <a:t>font </a:t>
            </a:r>
            <a:r>
              <a:rPr lang="fr-FR" sz="1600" dirty="0" err="1">
                <a:solidFill>
                  <a:schemeClr val="tx1"/>
                </a:solidFill>
              </a:rPr>
              <a:t>family</a:t>
            </a:r>
            <a:r>
              <a:rPr lang="fr-FR" sz="1600" dirty="0">
                <a:solidFill>
                  <a:schemeClr val="tx1"/>
                </a:solidFill>
              </a:rPr>
              <a:t> : « </a:t>
            </a:r>
            <a:r>
              <a:rPr lang="fr-FR" sz="1600" dirty="0" err="1">
                <a:solidFill>
                  <a:schemeClr val="tx1"/>
                </a:solidFill>
              </a:rPr>
              <a:t>waiting</a:t>
            </a:r>
            <a:r>
              <a:rPr lang="fr-FR" sz="1600" dirty="0">
                <a:solidFill>
                  <a:schemeClr val="tx1"/>
                </a:solidFill>
              </a:rPr>
              <a:t> for the </a:t>
            </a:r>
            <a:r>
              <a:rPr lang="fr-FR" sz="1600" dirty="0" err="1">
                <a:solidFill>
                  <a:schemeClr val="tx1"/>
                </a:solidFill>
              </a:rPr>
              <a:t>sunrise</a:t>
            </a:r>
            <a:r>
              <a:rPr lang="fr-FR" sz="1600" dirty="0">
                <a:solidFill>
                  <a:schemeClr val="tx1"/>
                </a:solidFill>
              </a:rPr>
              <a:t> », cursive (titre du site)</a:t>
            </a:r>
          </a:p>
          <a:p>
            <a:pPr marL="285750" indent="-285750" algn="ctr">
              <a:buFontTx/>
              <a:buChar char="-"/>
            </a:pPr>
            <a:endParaRPr lang="fr-FR" sz="1600" dirty="0">
              <a:solidFill>
                <a:schemeClr val="tx1"/>
              </a:solidFill>
            </a:endParaRPr>
          </a:p>
          <a:p>
            <a:pPr marL="285750" indent="-285750" algn="ctr">
              <a:buFontTx/>
              <a:buChar char="-"/>
            </a:pPr>
            <a:r>
              <a:rPr lang="fr-FR" sz="1600" dirty="0">
                <a:solidFill>
                  <a:schemeClr val="tx1"/>
                </a:solidFill>
              </a:rPr>
              <a:t>Calibri (corps) 28 (titres des articles)</a:t>
            </a:r>
          </a:p>
          <a:p>
            <a:pPr marL="285750" indent="-285750" algn="ctr">
              <a:buFontTx/>
              <a:buChar char="-"/>
            </a:pPr>
            <a:r>
              <a:rPr lang="fr-FR" sz="1600" dirty="0">
                <a:solidFill>
                  <a:schemeClr val="tx1"/>
                </a:solidFill>
              </a:rPr>
              <a:t>Calibri (corps) 14 (corps des articles) + tout le site</a:t>
            </a:r>
          </a:p>
          <a:p>
            <a:pPr marL="285750" indent="-285750" algn="ctr">
              <a:buFontTx/>
              <a:buChar char="-"/>
            </a:pPr>
            <a:endParaRPr lang="fr-FR" sz="1600" dirty="0">
              <a:solidFill>
                <a:schemeClr val="tx1"/>
              </a:solidFill>
            </a:endParaRPr>
          </a:p>
          <a:p>
            <a:pPr algn="ctr"/>
            <a:endParaRPr lang="fr-FR" sz="1600" dirty="0">
              <a:solidFill>
                <a:schemeClr val="tx1"/>
              </a:solidFill>
            </a:endParaRPr>
          </a:p>
          <a:p>
            <a:pPr algn="ctr"/>
            <a:r>
              <a:rPr lang="fr-FR" sz="1600" b="1" i="1" u="sng" dirty="0">
                <a:solidFill>
                  <a:schemeClr val="tx1"/>
                </a:solidFill>
              </a:rPr>
              <a:t>Couleurs : </a:t>
            </a:r>
          </a:p>
          <a:p>
            <a:pPr marL="285750" indent="-285750" algn="ctr">
              <a:buFontTx/>
              <a:buChar char="-"/>
            </a:pPr>
            <a:r>
              <a:rPr lang="fr-FR" sz="1600" dirty="0">
                <a:solidFill>
                  <a:schemeClr val="tx1"/>
                </a:solidFill>
              </a:rPr>
              <a:t>#B3315F (rose-bordeaux) Logo</a:t>
            </a:r>
          </a:p>
          <a:p>
            <a:pPr marL="285750" indent="-285750" algn="ctr">
              <a:buFontTx/>
              <a:buChar char="-"/>
            </a:pPr>
            <a:r>
              <a:rPr lang="fr-FR" sz="1600" dirty="0">
                <a:solidFill>
                  <a:schemeClr val="tx1"/>
                </a:solidFill>
              </a:rPr>
              <a:t>- E7E6E6 Couleur de fonds du site</a:t>
            </a:r>
          </a:p>
          <a:p>
            <a:pPr marL="285750" indent="-285750" algn="ctr">
              <a:buFontTx/>
              <a:buChar char="-"/>
            </a:pPr>
            <a:r>
              <a:rPr lang="fr-FR" sz="1600" dirty="0">
                <a:solidFill>
                  <a:schemeClr val="tx1"/>
                </a:solidFill>
              </a:rPr>
              <a:t>F2F2F2 icônes </a:t>
            </a:r>
            <a:r>
              <a:rPr lang="fr-FR" sz="1600" dirty="0" err="1">
                <a:solidFill>
                  <a:schemeClr val="tx1"/>
                </a:solidFill>
              </a:rPr>
              <a:t>navbar</a:t>
            </a:r>
            <a:endParaRPr lang="fr-FR" sz="1600" dirty="0">
              <a:solidFill>
                <a:schemeClr val="tx1"/>
              </a:solidFill>
            </a:endParaRPr>
          </a:p>
          <a:p>
            <a:pPr marL="285750" indent="-285750" algn="ctr">
              <a:buFontTx/>
              <a:buChar char="-"/>
            </a:pPr>
            <a:r>
              <a:rPr lang="fr-FR" sz="1600" dirty="0">
                <a:solidFill>
                  <a:schemeClr val="tx1"/>
                </a:solidFill>
              </a:rPr>
              <a:t>BFBFBF icône </a:t>
            </a:r>
            <a:r>
              <a:rPr lang="fr-FR" sz="1600" dirty="0" err="1">
                <a:solidFill>
                  <a:schemeClr val="tx1"/>
                </a:solidFill>
              </a:rPr>
              <a:t>hoover</a:t>
            </a:r>
            <a:r>
              <a:rPr lang="fr-FR" sz="1600" dirty="0">
                <a:solidFill>
                  <a:schemeClr val="tx1"/>
                </a:solidFill>
              </a:rPr>
              <a:t> </a:t>
            </a:r>
            <a:r>
              <a:rPr lang="fr-FR" sz="1600" dirty="0" err="1">
                <a:solidFill>
                  <a:schemeClr val="tx1"/>
                </a:solidFill>
              </a:rPr>
              <a:t>navbar</a:t>
            </a:r>
            <a:endParaRPr lang="fr-FR" sz="1600" dirty="0">
              <a:solidFill>
                <a:schemeClr val="tx1"/>
              </a:solidFill>
            </a:endParaRPr>
          </a:p>
          <a:p>
            <a:pPr marL="285750" indent="-285750" algn="ctr">
              <a:buFontTx/>
              <a:buChar char="-"/>
            </a:pPr>
            <a:r>
              <a:rPr lang="fr-FR" sz="1600" dirty="0">
                <a:solidFill>
                  <a:schemeClr val="tx1"/>
                </a:solidFill>
              </a:rPr>
              <a:t>767171 </a:t>
            </a:r>
            <a:r>
              <a:rPr lang="fr-FR" sz="1600" dirty="0" err="1">
                <a:solidFill>
                  <a:schemeClr val="tx1"/>
                </a:solidFill>
              </a:rPr>
              <a:t>footer</a:t>
            </a:r>
            <a:endParaRPr lang="fr-FR" sz="1600" dirty="0">
              <a:solidFill>
                <a:schemeClr val="tx1"/>
              </a:solidFill>
            </a:endParaRPr>
          </a:p>
          <a:p>
            <a:pPr marL="285750" indent="-285750" algn="ctr">
              <a:buFontTx/>
              <a:buChar char="-"/>
            </a:pPr>
            <a:r>
              <a:rPr lang="fr-FR" sz="1600" dirty="0">
                <a:solidFill>
                  <a:schemeClr val="tx1"/>
                </a:solidFill>
              </a:rPr>
              <a:t>F7F7F7 formulaires (contact utilisateur + administrateur)</a:t>
            </a:r>
          </a:p>
          <a:p>
            <a:pPr marL="285750" indent="-285750" algn="ctr">
              <a:buFontTx/>
              <a:buChar char="-"/>
            </a:pPr>
            <a:r>
              <a:rPr lang="fr-FR" sz="1600" dirty="0">
                <a:solidFill>
                  <a:schemeClr val="tx1"/>
                </a:solidFill>
              </a:rPr>
              <a:t>BEEBF7 Fonds d’écran administrateur</a:t>
            </a:r>
          </a:p>
          <a:p>
            <a:pPr marL="285750" indent="-285750" algn="ctr">
              <a:buFontTx/>
              <a:buChar char="-"/>
            </a:pPr>
            <a:r>
              <a:rPr lang="fr-FR" sz="1600" dirty="0">
                <a:solidFill>
                  <a:schemeClr val="tx1"/>
                </a:solidFill>
              </a:rPr>
              <a:t>19BD19 Icone vote vert</a:t>
            </a:r>
          </a:p>
          <a:p>
            <a:pPr marL="285750" indent="-285750" algn="ctr">
              <a:buFontTx/>
              <a:buChar char="-"/>
            </a:pPr>
            <a:r>
              <a:rPr lang="fr-FR" sz="1600" dirty="0">
                <a:solidFill>
                  <a:schemeClr val="tx1"/>
                </a:solidFill>
              </a:rPr>
              <a:t>FF0000 Icône vote rouge</a:t>
            </a:r>
          </a:p>
          <a:p>
            <a:pPr marL="285750" indent="-285750" algn="ctr">
              <a:buFontTx/>
              <a:buChar char="-"/>
            </a:pPr>
            <a:endParaRPr lang="fr-FR" sz="1600" dirty="0">
              <a:solidFill>
                <a:schemeClr val="tx1"/>
              </a:solidFill>
            </a:endParaRPr>
          </a:p>
          <a:p>
            <a:pPr algn="ctr"/>
            <a:r>
              <a:rPr lang="fr-FR" sz="1600" dirty="0">
                <a:solidFill>
                  <a:schemeClr val="tx1"/>
                </a:solidFill>
              </a:rPr>
              <a:t>1 page de CSS par page codée</a:t>
            </a:r>
          </a:p>
          <a:p>
            <a:pPr algn="ctr"/>
            <a:endParaRPr lang="fr-FR" sz="1600" dirty="0">
              <a:solidFill>
                <a:schemeClr val="tx1"/>
              </a:solidFill>
            </a:endParaRPr>
          </a:p>
          <a:p>
            <a:pPr algn="ctr"/>
            <a:r>
              <a:rPr lang="fr-FR" sz="2800" dirty="0">
                <a:solidFill>
                  <a:schemeClr val="tx1"/>
                </a:solidFill>
              </a:rPr>
              <a:t>Titre d’article </a:t>
            </a:r>
            <a:r>
              <a:rPr lang="fr-FR" sz="2800" dirty="0" err="1">
                <a:solidFill>
                  <a:schemeClr val="tx1"/>
                </a:solidFill>
              </a:rPr>
              <a:t>dfgggfg</a:t>
            </a:r>
            <a:endParaRPr lang="fr-FR" sz="2800" dirty="0">
              <a:solidFill>
                <a:schemeClr val="tx1"/>
              </a:solidFill>
            </a:endParaRPr>
          </a:p>
          <a:p>
            <a:pPr algn="ctr"/>
            <a:r>
              <a:rPr lang="fr-FR" sz="1400" dirty="0">
                <a:solidFill>
                  <a:schemeClr val="tx1"/>
                </a:solidFill>
              </a:rPr>
              <a:t>Texte de l’article </a:t>
            </a:r>
            <a:r>
              <a:rPr lang="fr-FR" sz="1400" dirty="0" err="1">
                <a:solidFill>
                  <a:schemeClr val="tx1"/>
                </a:solidFill>
              </a:rPr>
              <a:t>sdgsdgsd</a:t>
            </a:r>
            <a:endParaRPr lang="fr-FR" sz="1400" dirty="0">
              <a:solidFill>
                <a:schemeClr val="tx1"/>
              </a:solidFill>
            </a:endParaRPr>
          </a:p>
          <a:p>
            <a:pPr algn="ctr"/>
            <a:endParaRPr lang="fr-FR" sz="1600" dirty="0">
              <a:solidFill>
                <a:schemeClr val="tx1"/>
              </a:solidFill>
            </a:endParaRPr>
          </a:p>
        </p:txBody>
      </p:sp>
      <p:sp>
        <p:nvSpPr>
          <p:cNvPr id="15" name="ZoneTexte 14">
            <a:extLst>
              <a:ext uri="{FF2B5EF4-FFF2-40B4-BE49-F238E27FC236}">
                <a16:creationId xmlns:a16="http://schemas.microsoft.com/office/drawing/2014/main" id="{56947825-EC16-58DE-1956-45E72843BA26}"/>
              </a:ext>
            </a:extLst>
          </p:cNvPr>
          <p:cNvSpPr txBox="1"/>
          <p:nvPr/>
        </p:nvSpPr>
        <p:spPr>
          <a:xfrm>
            <a:off x="1568426" y="183096"/>
            <a:ext cx="4681346" cy="461665"/>
          </a:xfrm>
          <a:prstGeom prst="rect">
            <a:avLst/>
          </a:prstGeom>
          <a:noFill/>
        </p:spPr>
        <p:txBody>
          <a:bodyPr wrap="none" rtlCol="0">
            <a:spAutoFit/>
          </a:bodyPr>
          <a:lstStyle/>
          <a:p>
            <a:r>
              <a:rPr lang="fr-FR" sz="2400" b="1" i="1" dirty="0"/>
              <a:t>Répartition </a:t>
            </a:r>
            <a:r>
              <a:rPr lang="fr-FR" sz="2400" b="1" i="1" dirty="0" err="1"/>
              <a:t>Todo</a:t>
            </a:r>
            <a:r>
              <a:rPr lang="fr-FR" sz="2400" b="1" i="1" dirty="0"/>
              <a:t> groupe + commun</a:t>
            </a:r>
          </a:p>
        </p:txBody>
      </p:sp>
    </p:spTree>
    <p:extLst>
      <p:ext uri="{BB962C8B-B14F-4D97-AF65-F5344CB8AC3E}">
        <p14:creationId xmlns:p14="http://schemas.microsoft.com/office/powerpoint/2010/main" val="2404872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A57CC6D-F340-6E8A-2F26-9C2EAC880D14}"/>
              </a:ext>
            </a:extLst>
          </p:cNvPr>
          <p:cNvSpPr/>
          <p:nvPr/>
        </p:nvSpPr>
        <p:spPr>
          <a:xfrm>
            <a:off x="2946400" y="6614160"/>
            <a:ext cx="1442720" cy="9144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Accueil (page1)</a:t>
            </a:r>
          </a:p>
        </p:txBody>
      </p:sp>
      <p:sp>
        <p:nvSpPr>
          <p:cNvPr id="8" name="Rectangle 7">
            <a:extLst>
              <a:ext uri="{FF2B5EF4-FFF2-40B4-BE49-F238E27FC236}">
                <a16:creationId xmlns:a16="http://schemas.microsoft.com/office/drawing/2014/main" id="{4A5BE26C-476C-2563-F279-E27207688706}"/>
              </a:ext>
            </a:extLst>
          </p:cNvPr>
          <p:cNvSpPr/>
          <p:nvPr/>
        </p:nvSpPr>
        <p:spPr>
          <a:xfrm>
            <a:off x="665480" y="7193280"/>
            <a:ext cx="1442720" cy="9144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Contact</a:t>
            </a:r>
          </a:p>
          <a:p>
            <a:pPr algn="ctr"/>
            <a:r>
              <a:rPr lang="fr-FR" sz="2400" dirty="0">
                <a:solidFill>
                  <a:schemeClr val="tx1"/>
                </a:solidFill>
              </a:rPr>
              <a:t>(page2)</a:t>
            </a:r>
          </a:p>
        </p:txBody>
      </p:sp>
      <p:sp>
        <p:nvSpPr>
          <p:cNvPr id="10" name="Rectangle 9">
            <a:extLst>
              <a:ext uri="{FF2B5EF4-FFF2-40B4-BE49-F238E27FC236}">
                <a16:creationId xmlns:a16="http://schemas.microsoft.com/office/drawing/2014/main" id="{180F30C8-E558-605A-74CC-EBC4DEE9DF6C}"/>
              </a:ext>
            </a:extLst>
          </p:cNvPr>
          <p:cNvSpPr/>
          <p:nvPr/>
        </p:nvSpPr>
        <p:spPr>
          <a:xfrm>
            <a:off x="5252720" y="3728564"/>
            <a:ext cx="1442720" cy="1056796"/>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Mentions légales (page 3)</a:t>
            </a:r>
          </a:p>
        </p:txBody>
      </p:sp>
      <p:sp>
        <p:nvSpPr>
          <p:cNvPr id="12" name="Rectangle 11">
            <a:extLst>
              <a:ext uri="{FF2B5EF4-FFF2-40B4-BE49-F238E27FC236}">
                <a16:creationId xmlns:a16="http://schemas.microsoft.com/office/drawing/2014/main" id="{E1B124DE-8CAB-4ACD-BBD3-55C81A5495C9}"/>
              </a:ext>
            </a:extLst>
          </p:cNvPr>
          <p:cNvSpPr/>
          <p:nvPr/>
        </p:nvSpPr>
        <p:spPr>
          <a:xfrm>
            <a:off x="5252720" y="6624320"/>
            <a:ext cx="1442720" cy="9144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Articles</a:t>
            </a:r>
          </a:p>
          <a:p>
            <a:pPr algn="ctr"/>
            <a:r>
              <a:rPr lang="fr-FR" sz="2400" dirty="0">
                <a:solidFill>
                  <a:schemeClr val="tx1"/>
                </a:solidFill>
              </a:rPr>
              <a:t>(page 2)</a:t>
            </a:r>
          </a:p>
        </p:txBody>
      </p:sp>
      <p:sp>
        <p:nvSpPr>
          <p:cNvPr id="14" name="Rectangle 13">
            <a:extLst>
              <a:ext uri="{FF2B5EF4-FFF2-40B4-BE49-F238E27FC236}">
                <a16:creationId xmlns:a16="http://schemas.microsoft.com/office/drawing/2014/main" id="{8D239A17-C23A-EB13-D069-6A130C749E33}"/>
              </a:ext>
            </a:extLst>
          </p:cNvPr>
          <p:cNvSpPr/>
          <p:nvPr/>
        </p:nvSpPr>
        <p:spPr>
          <a:xfrm>
            <a:off x="2946400" y="9032240"/>
            <a:ext cx="1442720" cy="11277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solidFill>
                  <a:schemeClr val="tx1"/>
                </a:solidFill>
              </a:rPr>
              <a:t>Articles / thèmes</a:t>
            </a:r>
          </a:p>
          <a:p>
            <a:pPr algn="ctr"/>
            <a:r>
              <a:rPr lang="fr-FR" sz="2400" dirty="0">
                <a:solidFill>
                  <a:schemeClr val="tx1"/>
                </a:solidFill>
              </a:rPr>
              <a:t>(page2)</a:t>
            </a:r>
          </a:p>
        </p:txBody>
      </p:sp>
      <p:cxnSp>
        <p:nvCxnSpPr>
          <p:cNvPr id="16" name="Connecteur droit avec flèche 15">
            <a:extLst>
              <a:ext uri="{FF2B5EF4-FFF2-40B4-BE49-F238E27FC236}">
                <a16:creationId xmlns:a16="http://schemas.microsoft.com/office/drawing/2014/main" id="{8505205F-5C34-9F4F-DF43-C11906DA0469}"/>
              </a:ext>
            </a:extLst>
          </p:cNvPr>
          <p:cNvCxnSpPr>
            <a:stCxn id="6" idx="2"/>
          </p:cNvCxnSpPr>
          <p:nvPr/>
        </p:nvCxnSpPr>
        <p:spPr>
          <a:xfrm>
            <a:off x="3667760" y="7528560"/>
            <a:ext cx="0" cy="13309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eur droit avec flèche 17">
            <a:extLst>
              <a:ext uri="{FF2B5EF4-FFF2-40B4-BE49-F238E27FC236}">
                <a16:creationId xmlns:a16="http://schemas.microsoft.com/office/drawing/2014/main" id="{AAF0FCF1-2B1D-ADD6-1EF2-04D33805C821}"/>
              </a:ext>
            </a:extLst>
          </p:cNvPr>
          <p:cNvCxnSpPr>
            <a:cxnSpLocks/>
            <a:stCxn id="14" idx="3"/>
            <a:endCxn id="12" idx="2"/>
          </p:cNvCxnSpPr>
          <p:nvPr/>
        </p:nvCxnSpPr>
        <p:spPr>
          <a:xfrm flipV="1">
            <a:off x="4389120" y="7538720"/>
            <a:ext cx="1584960" cy="2057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eur droit avec flèche 19">
            <a:extLst>
              <a:ext uri="{FF2B5EF4-FFF2-40B4-BE49-F238E27FC236}">
                <a16:creationId xmlns:a16="http://schemas.microsoft.com/office/drawing/2014/main" id="{8E72D35C-1137-D88A-ADE1-2D1E3D256028}"/>
              </a:ext>
            </a:extLst>
          </p:cNvPr>
          <p:cNvCxnSpPr>
            <a:stCxn id="6" idx="3"/>
            <a:endCxn id="12" idx="1"/>
          </p:cNvCxnSpPr>
          <p:nvPr/>
        </p:nvCxnSpPr>
        <p:spPr>
          <a:xfrm>
            <a:off x="4389120" y="7071360"/>
            <a:ext cx="863600" cy="10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DB8AA9F7-2842-5D14-9519-1918C815017E}"/>
              </a:ext>
            </a:extLst>
          </p:cNvPr>
          <p:cNvCxnSpPr>
            <a:cxnSpLocks/>
            <a:stCxn id="6" idx="0"/>
            <a:endCxn id="10" idx="2"/>
          </p:cNvCxnSpPr>
          <p:nvPr/>
        </p:nvCxnSpPr>
        <p:spPr>
          <a:xfrm flipV="1">
            <a:off x="3667760" y="4785360"/>
            <a:ext cx="2306320" cy="1828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76143C5D-7D54-33D2-B5AC-A2961BFFFA52}"/>
              </a:ext>
            </a:extLst>
          </p:cNvPr>
          <p:cNvCxnSpPr>
            <a:stCxn id="6" idx="1"/>
          </p:cNvCxnSpPr>
          <p:nvPr/>
        </p:nvCxnSpPr>
        <p:spPr>
          <a:xfrm flipH="1">
            <a:off x="2108200" y="7071360"/>
            <a:ext cx="838200" cy="45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392B7F0-E2F6-55F8-08D5-C946190EC9AE}"/>
              </a:ext>
            </a:extLst>
          </p:cNvPr>
          <p:cNvSpPr/>
          <p:nvPr/>
        </p:nvSpPr>
        <p:spPr>
          <a:xfrm>
            <a:off x="3058477" y="142240"/>
            <a:ext cx="1442720" cy="9144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a:solidFill>
                  <a:schemeClr val="tx1"/>
                </a:solidFill>
              </a:rPr>
              <a:t>Admin</a:t>
            </a:r>
            <a:endParaRPr lang="fr-FR" sz="2400" dirty="0">
              <a:solidFill>
                <a:schemeClr val="tx1"/>
              </a:solidFill>
            </a:endParaRPr>
          </a:p>
        </p:txBody>
      </p:sp>
      <p:sp>
        <p:nvSpPr>
          <p:cNvPr id="30" name="Rectangle 29">
            <a:extLst>
              <a:ext uri="{FF2B5EF4-FFF2-40B4-BE49-F238E27FC236}">
                <a16:creationId xmlns:a16="http://schemas.microsoft.com/office/drawing/2014/main" id="{2C515548-0F0D-3970-7774-9DA18C38AEF5}"/>
              </a:ext>
            </a:extLst>
          </p:cNvPr>
          <p:cNvSpPr/>
          <p:nvPr/>
        </p:nvSpPr>
        <p:spPr>
          <a:xfrm>
            <a:off x="406558" y="1286984"/>
            <a:ext cx="2113122" cy="1243013"/>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i="1" dirty="0">
                <a:solidFill>
                  <a:schemeClr val="tx1"/>
                </a:solidFill>
              </a:rPr>
              <a:t>Identification admin (page 1)</a:t>
            </a:r>
            <a:endParaRPr lang="fr-FR" sz="2400" dirty="0">
              <a:solidFill>
                <a:schemeClr val="tx1"/>
              </a:solidFill>
            </a:endParaRPr>
          </a:p>
        </p:txBody>
      </p:sp>
      <p:sp>
        <p:nvSpPr>
          <p:cNvPr id="32" name="Rectangle 31">
            <a:extLst>
              <a:ext uri="{FF2B5EF4-FFF2-40B4-BE49-F238E27FC236}">
                <a16:creationId xmlns:a16="http://schemas.microsoft.com/office/drawing/2014/main" id="{4B7276AA-1310-56E4-40AB-AF2BAD05B2F0}"/>
              </a:ext>
            </a:extLst>
          </p:cNvPr>
          <p:cNvSpPr/>
          <p:nvPr/>
        </p:nvSpPr>
        <p:spPr>
          <a:xfrm>
            <a:off x="2799555" y="1269999"/>
            <a:ext cx="2089310" cy="1243013"/>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i="1" dirty="0">
                <a:solidFill>
                  <a:schemeClr val="tx1"/>
                </a:solidFill>
              </a:rPr>
              <a:t>Insérer nouvel article (page 2)</a:t>
            </a:r>
            <a:endParaRPr lang="fr-FR" sz="2400" dirty="0">
              <a:solidFill>
                <a:schemeClr val="tx1"/>
              </a:solidFill>
            </a:endParaRPr>
          </a:p>
        </p:txBody>
      </p:sp>
      <p:sp>
        <p:nvSpPr>
          <p:cNvPr id="34" name="Rectangle 33">
            <a:extLst>
              <a:ext uri="{FF2B5EF4-FFF2-40B4-BE49-F238E27FC236}">
                <a16:creationId xmlns:a16="http://schemas.microsoft.com/office/drawing/2014/main" id="{27509507-80C3-4EED-C66B-DD252942341E}"/>
              </a:ext>
            </a:extLst>
          </p:cNvPr>
          <p:cNvSpPr/>
          <p:nvPr/>
        </p:nvSpPr>
        <p:spPr>
          <a:xfrm>
            <a:off x="5192552" y="1209040"/>
            <a:ext cx="2089310" cy="130397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i="1" dirty="0">
                <a:solidFill>
                  <a:schemeClr val="tx1"/>
                </a:solidFill>
              </a:rPr>
              <a:t>Supprimer un article (page 3)</a:t>
            </a:r>
            <a:endParaRPr lang="fr-FR" sz="2400" dirty="0">
              <a:solidFill>
                <a:schemeClr val="tx1"/>
              </a:solidFill>
            </a:endParaRPr>
          </a:p>
        </p:txBody>
      </p:sp>
      <p:cxnSp>
        <p:nvCxnSpPr>
          <p:cNvPr id="36" name="Connecteur droit 35">
            <a:extLst>
              <a:ext uri="{FF2B5EF4-FFF2-40B4-BE49-F238E27FC236}">
                <a16:creationId xmlns:a16="http://schemas.microsoft.com/office/drawing/2014/main" id="{2033EA87-680B-4881-43C3-1C645F203DB4}"/>
              </a:ext>
            </a:extLst>
          </p:cNvPr>
          <p:cNvCxnSpPr/>
          <p:nvPr/>
        </p:nvCxnSpPr>
        <p:spPr>
          <a:xfrm>
            <a:off x="406558" y="3129280"/>
            <a:ext cx="6685122"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530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3876990-D9AE-22CA-37F4-F8028E5B45E1}"/>
              </a:ext>
            </a:extLst>
          </p:cNvPr>
          <p:cNvSpPr/>
          <p:nvPr/>
        </p:nvSpPr>
        <p:spPr>
          <a:xfrm>
            <a:off x="243839" y="2735467"/>
            <a:ext cx="6877928" cy="15807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a:extLst>
              <a:ext uri="{FF2B5EF4-FFF2-40B4-BE49-F238E27FC236}">
                <a16:creationId xmlns:a16="http://schemas.microsoft.com/office/drawing/2014/main" id="{97FAF4FB-188E-AC74-F1CD-3F159C74FD72}"/>
              </a:ext>
            </a:extLst>
          </p:cNvPr>
          <p:cNvSpPr/>
          <p:nvPr/>
        </p:nvSpPr>
        <p:spPr>
          <a:xfrm>
            <a:off x="-21348" y="30765"/>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2" y="51928"/>
            <a:ext cx="2212738" cy="1720991"/>
          </a:xfrm>
          <a:prstGeom prst="rect">
            <a:avLst/>
          </a:prstGeom>
          <a:noFill/>
          <a:extLst>
            <a:ext uri="{909E8E84-426E-40DD-AFC4-6F175D3DCCD1}">
              <a14:hiddenFill xmlns:a14="http://schemas.microsoft.com/office/drawing/2010/main">
                <a:solidFill>
                  <a:srgbClr val="FFFFFF"/>
                </a:solidFill>
              </a14:hiddenFill>
            </a:ext>
          </a:extLst>
        </p:spPr>
      </p:pic>
      <p:cxnSp>
        <p:nvCxnSpPr>
          <p:cNvPr id="1027" name="Connecteur droit 1026">
            <a:extLst>
              <a:ext uri="{FF2B5EF4-FFF2-40B4-BE49-F238E27FC236}">
                <a16:creationId xmlns:a16="http://schemas.microsoft.com/office/drawing/2014/main" id="{A3806170-2F42-6C5E-676E-4C8DDF9D9959}"/>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030" name="Connecteur droit 1029">
            <a:extLst>
              <a:ext uri="{FF2B5EF4-FFF2-40B4-BE49-F238E27FC236}">
                <a16:creationId xmlns:a16="http://schemas.microsoft.com/office/drawing/2014/main" id="{15FDFDF6-0A74-42B7-BC4C-FADFF98478D0}"/>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pic>
        <p:nvPicPr>
          <p:cNvPr id="1036" name="Picture 6">
            <a:extLst>
              <a:ext uri="{FF2B5EF4-FFF2-40B4-BE49-F238E27FC236}">
                <a16:creationId xmlns:a16="http://schemas.microsoft.com/office/drawing/2014/main" id="{1B76860B-B0BD-451E-B2D9-F381D75175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09" t="65309" r="16136" b="12517"/>
          <a:stretch/>
        </p:blipFill>
        <p:spPr bwMode="auto">
          <a:xfrm>
            <a:off x="243839" y="5181176"/>
            <a:ext cx="7121769" cy="2080621"/>
          </a:xfrm>
          <a:prstGeom prst="rect">
            <a:avLst/>
          </a:prstGeom>
          <a:noFill/>
          <a:extLst>
            <a:ext uri="{909E8E84-426E-40DD-AFC4-6F175D3DCCD1}">
              <a14:hiddenFill xmlns:a14="http://schemas.microsoft.com/office/drawing/2010/main">
                <a:solidFill>
                  <a:srgbClr val="FFFFFF"/>
                </a:solidFill>
              </a14:hiddenFill>
            </a:ext>
          </a:extLst>
        </p:spPr>
      </p:pic>
      <p:sp>
        <p:nvSpPr>
          <p:cNvPr id="2" name="ZoneTexte 1">
            <a:extLst>
              <a:ext uri="{FF2B5EF4-FFF2-40B4-BE49-F238E27FC236}">
                <a16:creationId xmlns:a16="http://schemas.microsoft.com/office/drawing/2014/main" id="{85F1FD36-BDBC-9096-DF43-9120BB876BE7}"/>
              </a:ext>
            </a:extLst>
          </p:cNvPr>
          <p:cNvSpPr txBox="1"/>
          <p:nvPr/>
        </p:nvSpPr>
        <p:spPr>
          <a:xfrm rot="20769874">
            <a:off x="-613814" y="2544896"/>
            <a:ext cx="1142236" cy="523220"/>
          </a:xfrm>
          <a:prstGeom prst="rect">
            <a:avLst/>
          </a:prstGeom>
          <a:noFill/>
        </p:spPr>
        <p:txBody>
          <a:bodyPr wrap="none" rtlCol="0">
            <a:spAutoFit/>
          </a:bodyPr>
          <a:lstStyle/>
          <a:p>
            <a:r>
              <a:rPr lang="fr-FR" sz="2800" dirty="0">
                <a:solidFill>
                  <a:schemeClr val="accent6">
                    <a:lumMod val="75000"/>
                  </a:schemeClr>
                </a:solidFill>
              </a:rPr>
              <a:t>Page 1</a:t>
            </a:r>
          </a:p>
        </p:txBody>
      </p:sp>
      <p:sp>
        <p:nvSpPr>
          <p:cNvPr id="6" name="Rectangle 5">
            <a:extLst>
              <a:ext uri="{FF2B5EF4-FFF2-40B4-BE49-F238E27FC236}">
                <a16:creationId xmlns:a16="http://schemas.microsoft.com/office/drawing/2014/main" id="{622BA04A-2C25-2BE5-626B-C3ED8F169873}"/>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8" name="Rectangle 7">
            <a:extLst>
              <a:ext uri="{FF2B5EF4-FFF2-40B4-BE49-F238E27FC236}">
                <a16:creationId xmlns:a16="http://schemas.microsoft.com/office/drawing/2014/main" id="{BD989804-437E-C72F-5880-2C6EF9687EA5}"/>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10" name="Rectangle 9">
            <a:extLst>
              <a:ext uri="{FF2B5EF4-FFF2-40B4-BE49-F238E27FC236}">
                <a16:creationId xmlns:a16="http://schemas.microsoft.com/office/drawing/2014/main" id="{E66229AB-443A-5C91-C361-DE00AAA4D834}"/>
              </a:ext>
            </a:extLst>
          </p:cNvPr>
          <p:cNvSpPr/>
          <p:nvPr/>
        </p:nvSpPr>
        <p:spPr>
          <a:xfrm>
            <a:off x="1307799" y="1782877"/>
            <a:ext cx="1638436" cy="52661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12" name="Picture 2" descr="Loupe - recherche photo stock. Image du glace, problème - 1228084">
            <a:extLst>
              <a:ext uri="{FF2B5EF4-FFF2-40B4-BE49-F238E27FC236}">
                <a16:creationId xmlns:a16="http://schemas.microsoft.com/office/drawing/2014/main" id="{E68ADABC-C7BA-75E5-EF9E-4AD4D87DB9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82534EA2-BE20-5FE4-1A32-A657072EA53D}"/>
              </a:ext>
            </a:extLst>
          </p:cNvPr>
          <p:cNvSpPr/>
          <p:nvPr/>
        </p:nvSpPr>
        <p:spPr>
          <a:xfrm>
            <a:off x="670560" y="2650182"/>
            <a:ext cx="6451207" cy="1666030"/>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i="1" dirty="0">
                <a:solidFill>
                  <a:schemeClr val="bg1"/>
                </a:solidFill>
              </a:rPr>
              <a:t>Bienvenue sur notre site de vraies / fake news !</a:t>
            </a:r>
          </a:p>
          <a:p>
            <a:pPr algn="ctr"/>
            <a:r>
              <a:rPr lang="fr-FR" sz="2000" b="1" i="1" dirty="0">
                <a:solidFill>
                  <a:schemeClr val="bg1"/>
                </a:solidFill>
              </a:rPr>
              <a:t>Saurez-vous </a:t>
            </a:r>
            <a:r>
              <a:rPr lang="fr-FR" sz="2000" b="1" i="1" dirty="0" err="1">
                <a:solidFill>
                  <a:schemeClr val="bg1"/>
                </a:solidFill>
              </a:rPr>
              <a:t>déméler</a:t>
            </a:r>
            <a:r>
              <a:rPr lang="fr-FR" sz="2000" b="1" i="1" dirty="0">
                <a:solidFill>
                  <a:schemeClr val="bg1"/>
                </a:solidFill>
              </a:rPr>
              <a:t> le vrai du faux ?</a:t>
            </a:r>
          </a:p>
          <a:p>
            <a:pPr algn="ctr"/>
            <a:r>
              <a:rPr lang="fr-FR" sz="2000" b="1" i="1" dirty="0">
                <a:solidFill>
                  <a:schemeClr val="bg1"/>
                </a:solidFill>
              </a:rPr>
              <a:t>Votez !</a:t>
            </a:r>
            <a:endParaRPr lang="fr-FR" dirty="0"/>
          </a:p>
        </p:txBody>
      </p:sp>
      <p:pic>
        <p:nvPicPr>
          <p:cNvPr id="16" name="Picture 6">
            <a:extLst>
              <a:ext uri="{FF2B5EF4-FFF2-40B4-BE49-F238E27FC236}">
                <a16:creationId xmlns:a16="http://schemas.microsoft.com/office/drawing/2014/main" id="{D74A8727-E51C-7B13-9DBB-79E2E51295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09" t="65309" r="16136" b="12517"/>
          <a:stretch/>
        </p:blipFill>
        <p:spPr bwMode="auto">
          <a:xfrm>
            <a:off x="251737" y="7641593"/>
            <a:ext cx="7121769" cy="2080621"/>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Connecteur droit 16">
            <a:extLst>
              <a:ext uri="{FF2B5EF4-FFF2-40B4-BE49-F238E27FC236}">
                <a16:creationId xmlns:a16="http://schemas.microsoft.com/office/drawing/2014/main" id="{F91CAD0F-2A22-3EDD-0EF5-EE5A84C18E7D}"/>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0A98601A-E168-D160-1857-81546B302663}"/>
              </a:ext>
            </a:extLst>
          </p:cNvPr>
          <p:cNvSpPr/>
          <p:nvPr/>
        </p:nvSpPr>
        <p:spPr>
          <a:xfrm>
            <a:off x="3779837" y="10089729"/>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5" name="Rectangle 24">
            <a:extLst>
              <a:ext uri="{FF2B5EF4-FFF2-40B4-BE49-F238E27FC236}">
                <a16:creationId xmlns:a16="http://schemas.microsoft.com/office/drawing/2014/main" id="{27EAF736-6681-82A7-5D80-FA3FDF145AB1}"/>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6" name="Rectangle 25">
            <a:extLst>
              <a:ext uri="{FF2B5EF4-FFF2-40B4-BE49-F238E27FC236}">
                <a16:creationId xmlns:a16="http://schemas.microsoft.com/office/drawing/2014/main" id="{9F0D6448-9C0C-4646-925D-E0FEB3F67F7A}"/>
              </a:ext>
            </a:extLst>
          </p:cNvPr>
          <p:cNvSpPr/>
          <p:nvPr/>
        </p:nvSpPr>
        <p:spPr>
          <a:xfrm>
            <a:off x="2219763" y="4395989"/>
            <a:ext cx="2926080" cy="5058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800" dirty="0">
                <a:solidFill>
                  <a:schemeClr val="tx1"/>
                </a:solidFill>
              </a:rPr>
              <a:t>Catégorie : (déroulant)</a:t>
            </a:r>
            <a:endParaRPr lang="fr-FR" dirty="0"/>
          </a:p>
        </p:txBody>
      </p:sp>
      <p:sp>
        <p:nvSpPr>
          <p:cNvPr id="30" name="Flèche : bas 29">
            <a:extLst>
              <a:ext uri="{FF2B5EF4-FFF2-40B4-BE49-F238E27FC236}">
                <a16:creationId xmlns:a16="http://schemas.microsoft.com/office/drawing/2014/main" id="{DBB0DF12-B57E-5591-8162-737DE451CAF0}"/>
              </a:ext>
            </a:extLst>
          </p:cNvPr>
          <p:cNvSpPr/>
          <p:nvPr/>
        </p:nvSpPr>
        <p:spPr>
          <a:xfrm>
            <a:off x="4897466" y="4483373"/>
            <a:ext cx="176200" cy="319591"/>
          </a:xfrm>
          <a:prstGeom prst="downArrow">
            <a:avLst/>
          </a:prstGeom>
          <a:solidFill>
            <a:schemeClr val="bg1">
              <a:lumMod val="6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065031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3876990-D9AE-22CA-37F4-F8028E5B45E1}"/>
              </a:ext>
            </a:extLst>
          </p:cNvPr>
          <p:cNvSpPr/>
          <p:nvPr/>
        </p:nvSpPr>
        <p:spPr>
          <a:xfrm>
            <a:off x="243839" y="2998942"/>
            <a:ext cx="6877928" cy="15807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a:extLst>
              <a:ext uri="{FF2B5EF4-FFF2-40B4-BE49-F238E27FC236}">
                <a16:creationId xmlns:a16="http://schemas.microsoft.com/office/drawing/2014/main" id="{97FAF4FB-188E-AC74-F1CD-3F159C74FD72}"/>
              </a:ext>
            </a:extLst>
          </p:cNvPr>
          <p:cNvSpPr/>
          <p:nvPr/>
        </p:nvSpPr>
        <p:spPr>
          <a:xfrm>
            <a:off x="-21348" y="30765"/>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dirty="0">
              <a:solidFill>
                <a:schemeClr val="tx1"/>
              </a:solidFill>
            </a:endParaRP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6434" y="8506"/>
            <a:ext cx="2212738" cy="1720991"/>
          </a:xfrm>
          <a:prstGeom prst="rect">
            <a:avLst/>
          </a:prstGeom>
          <a:noFill/>
          <a:extLst>
            <a:ext uri="{909E8E84-426E-40DD-AFC4-6F175D3DCCD1}">
              <a14:hiddenFill xmlns:a14="http://schemas.microsoft.com/office/drawing/2010/main">
                <a:solidFill>
                  <a:srgbClr val="FFFFFF"/>
                </a:solidFill>
              </a14:hiddenFill>
            </a:ext>
          </a:extLst>
        </p:spPr>
      </p:pic>
      <p:cxnSp>
        <p:nvCxnSpPr>
          <p:cNvPr id="1027" name="Connecteur droit 1026">
            <a:extLst>
              <a:ext uri="{FF2B5EF4-FFF2-40B4-BE49-F238E27FC236}">
                <a16:creationId xmlns:a16="http://schemas.microsoft.com/office/drawing/2014/main" id="{A3806170-2F42-6C5E-676E-4C8DDF9D9959}"/>
              </a:ext>
            </a:extLst>
          </p:cNvPr>
          <p:cNvCxnSpPr>
            <a:cxnSpLocks/>
          </p:cNvCxnSpPr>
          <p:nvPr/>
        </p:nvCxnSpPr>
        <p:spPr>
          <a:xfrm>
            <a:off x="-1" y="2036394"/>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030" name="Connecteur droit 1029">
            <a:extLst>
              <a:ext uri="{FF2B5EF4-FFF2-40B4-BE49-F238E27FC236}">
                <a16:creationId xmlns:a16="http://schemas.microsoft.com/office/drawing/2014/main" id="{15FDFDF6-0A74-42B7-BC4C-FADFF98478D0}"/>
              </a:ext>
            </a:extLst>
          </p:cNvPr>
          <p:cNvCxnSpPr>
            <a:cxnSpLocks/>
          </p:cNvCxnSpPr>
          <p:nvPr/>
        </p:nvCxnSpPr>
        <p:spPr>
          <a:xfrm>
            <a:off x="1" y="2598161"/>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 name="ZoneTexte 1">
            <a:extLst>
              <a:ext uri="{FF2B5EF4-FFF2-40B4-BE49-F238E27FC236}">
                <a16:creationId xmlns:a16="http://schemas.microsoft.com/office/drawing/2014/main" id="{85F1FD36-BDBC-9096-DF43-9120BB876BE7}"/>
              </a:ext>
            </a:extLst>
          </p:cNvPr>
          <p:cNvSpPr txBox="1"/>
          <p:nvPr/>
        </p:nvSpPr>
        <p:spPr>
          <a:xfrm rot="20769874">
            <a:off x="-1249758" y="5778161"/>
            <a:ext cx="2414122" cy="523220"/>
          </a:xfrm>
          <a:prstGeom prst="rect">
            <a:avLst/>
          </a:prstGeom>
          <a:noFill/>
        </p:spPr>
        <p:txBody>
          <a:bodyPr wrap="none" rtlCol="0">
            <a:spAutoFit/>
          </a:bodyPr>
          <a:lstStyle/>
          <a:p>
            <a:r>
              <a:rPr lang="fr-FR" sz="2800" b="1" i="1" u="sng" dirty="0">
                <a:solidFill>
                  <a:schemeClr val="accent6">
                    <a:lumMod val="75000"/>
                  </a:schemeClr>
                </a:solidFill>
              </a:rPr>
              <a:t>Version mobile</a:t>
            </a:r>
          </a:p>
        </p:txBody>
      </p:sp>
      <p:sp>
        <p:nvSpPr>
          <p:cNvPr id="6" name="Rectangle 5">
            <a:extLst>
              <a:ext uri="{FF2B5EF4-FFF2-40B4-BE49-F238E27FC236}">
                <a16:creationId xmlns:a16="http://schemas.microsoft.com/office/drawing/2014/main" id="{622BA04A-2C25-2BE5-626B-C3ED8F169873}"/>
              </a:ext>
            </a:extLst>
          </p:cNvPr>
          <p:cNvSpPr/>
          <p:nvPr/>
        </p:nvSpPr>
        <p:spPr>
          <a:xfrm>
            <a:off x="-21348" y="3710440"/>
            <a:ext cx="7540984"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8" name="Rectangle 7">
            <a:extLst>
              <a:ext uri="{FF2B5EF4-FFF2-40B4-BE49-F238E27FC236}">
                <a16:creationId xmlns:a16="http://schemas.microsoft.com/office/drawing/2014/main" id="{BD989804-437E-C72F-5880-2C6EF9687EA5}"/>
              </a:ext>
            </a:extLst>
          </p:cNvPr>
          <p:cNvSpPr/>
          <p:nvPr/>
        </p:nvSpPr>
        <p:spPr>
          <a:xfrm>
            <a:off x="-2657" y="3151778"/>
            <a:ext cx="7540984"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10" name="Rectangle 9">
            <a:extLst>
              <a:ext uri="{FF2B5EF4-FFF2-40B4-BE49-F238E27FC236}">
                <a16:creationId xmlns:a16="http://schemas.microsoft.com/office/drawing/2014/main" id="{E66229AB-443A-5C91-C361-DE00AAA4D834}"/>
              </a:ext>
            </a:extLst>
          </p:cNvPr>
          <p:cNvSpPr/>
          <p:nvPr/>
        </p:nvSpPr>
        <p:spPr>
          <a:xfrm>
            <a:off x="-2657" y="2637299"/>
            <a:ext cx="7540984"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12" name="Picture 2" descr="Loupe - recherche photo stock. Image du glace, problème - 1228084">
            <a:extLst>
              <a:ext uri="{FF2B5EF4-FFF2-40B4-BE49-F238E27FC236}">
                <a16:creationId xmlns:a16="http://schemas.microsoft.com/office/drawing/2014/main" id="{E68ADABC-C7BA-75E5-EF9E-4AD4D87DB9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9562" y="2077034"/>
            <a:ext cx="916046" cy="48199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82534EA2-BE20-5FE4-1A32-A657072EA53D}"/>
              </a:ext>
            </a:extLst>
          </p:cNvPr>
          <p:cNvSpPr/>
          <p:nvPr/>
        </p:nvSpPr>
        <p:spPr>
          <a:xfrm>
            <a:off x="654572" y="4383586"/>
            <a:ext cx="6358903" cy="966988"/>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i="1" dirty="0">
                <a:solidFill>
                  <a:schemeClr val="bg1"/>
                </a:solidFill>
              </a:rPr>
              <a:t>Bienvenue sur notre site de vraies / fake news !</a:t>
            </a:r>
          </a:p>
          <a:p>
            <a:pPr algn="ctr"/>
            <a:r>
              <a:rPr lang="fr-FR" b="1" i="1" dirty="0">
                <a:solidFill>
                  <a:schemeClr val="bg1"/>
                </a:solidFill>
              </a:rPr>
              <a:t>Saurez-vous démêler le vrai du faux ?</a:t>
            </a:r>
          </a:p>
          <a:p>
            <a:pPr algn="ctr"/>
            <a:r>
              <a:rPr lang="fr-FR" b="1" i="1" dirty="0">
                <a:solidFill>
                  <a:schemeClr val="bg1"/>
                </a:solidFill>
              </a:rPr>
              <a:t>Votez !</a:t>
            </a:r>
            <a:endParaRPr lang="fr-FR" dirty="0"/>
          </a:p>
        </p:txBody>
      </p:sp>
      <p:cxnSp>
        <p:nvCxnSpPr>
          <p:cNvPr id="17" name="Connecteur droit 16">
            <a:extLst>
              <a:ext uri="{FF2B5EF4-FFF2-40B4-BE49-F238E27FC236}">
                <a16:creationId xmlns:a16="http://schemas.microsoft.com/office/drawing/2014/main" id="{F91CAD0F-2A22-3EDD-0EF5-EE5A84C18E7D}"/>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0A98601A-E168-D160-1857-81546B302663}"/>
              </a:ext>
            </a:extLst>
          </p:cNvPr>
          <p:cNvSpPr/>
          <p:nvPr/>
        </p:nvSpPr>
        <p:spPr>
          <a:xfrm>
            <a:off x="3779837" y="10089729"/>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5" name="Rectangle 24">
            <a:extLst>
              <a:ext uri="{FF2B5EF4-FFF2-40B4-BE49-F238E27FC236}">
                <a16:creationId xmlns:a16="http://schemas.microsoft.com/office/drawing/2014/main" id="{27EAF736-6681-82A7-5D80-FA3FDF145AB1}"/>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6" name="Rectangle 25">
            <a:extLst>
              <a:ext uri="{FF2B5EF4-FFF2-40B4-BE49-F238E27FC236}">
                <a16:creationId xmlns:a16="http://schemas.microsoft.com/office/drawing/2014/main" id="{9F0D6448-9C0C-4646-925D-E0FEB3F67F7A}"/>
              </a:ext>
            </a:extLst>
          </p:cNvPr>
          <p:cNvSpPr/>
          <p:nvPr/>
        </p:nvSpPr>
        <p:spPr>
          <a:xfrm>
            <a:off x="2576434" y="5505571"/>
            <a:ext cx="2926080" cy="5502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800" dirty="0">
                <a:solidFill>
                  <a:schemeClr val="tx1"/>
                </a:solidFill>
              </a:rPr>
              <a:t>Catégorie : (déroulant)</a:t>
            </a:r>
            <a:endParaRPr lang="fr-FR" dirty="0"/>
          </a:p>
        </p:txBody>
      </p:sp>
      <p:sp>
        <p:nvSpPr>
          <p:cNvPr id="7" name="Rectangle 6">
            <a:extLst>
              <a:ext uri="{FF2B5EF4-FFF2-40B4-BE49-F238E27FC236}">
                <a16:creationId xmlns:a16="http://schemas.microsoft.com/office/drawing/2014/main" id="{EFE3D662-9770-4CA3-F6AF-5161F4B06ACF}"/>
              </a:ext>
            </a:extLst>
          </p:cNvPr>
          <p:cNvSpPr/>
          <p:nvPr/>
        </p:nvSpPr>
        <p:spPr>
          <a:xfrm>
            <a:off x="21348" y="2026439"/>
            <a:ext cx="780807" cy="5714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000" dirty="0"/>
              <a:t>--------</a:t>
            </a:r>
          </a:p>
          <a:p>
            <a:pPr algn="ctr"/>
            <a:r>
              <a:rPr lang="fr-FR" sz="1000" dirty="0"/>
              <a:t>----------</a:t>
            </a:r>
          </a:p>
          <a:p>
            <a:pPr algn="ctr"/>
            <a:r>
              <a:rPr lang="fr-FR" sz="1000" dirty="0"/>
              <a:t>---------</a:t>
            </a:r>
          </a:p>
          <a:p>
            <a:pPr algn="ctr"/>
            <a:r>
              <a:rPr lang="fr-FR" sz="1000" dirty="0"/>
              <a:t>------</a:t>
            </a:r>
          </a:p>
        </p:txBody>
      </p:sp>
      <p:pic>
        <p:nvPicPr>
          <p:cNvPr id="20" name="Image 19">
            <a:extLst>
              <a:ext uri="{FF2B5EF4-FFF2-40B4-BE49-F238E27FC236}">
                <a16:creationId xmlns:a16="http://schemas.microsoft.com/office/drawing/2014/main" id="{C63FBF40-BB8D-7263-3BE4-60745E490E6E}"/>
              </a:ext>
            </a:extLst>
          </p:cNvPr>
          <p:cNvPicPr>
            <a:picLocks noChangeAspect="1"/>
          </p:cNvPicPr>
          <p:nvPr/>
        </p:nvPicPr>
        <p:blipFill rotWithShape="1">
          <a:blip r:embed="rId4"/>
          <a:srcRect t="25090" r="65014" b="39336"/>
          <a:stretch/>
        </p:blipFill>
        <p:spPr>
          <a:xfrm>
            <a:off x="703625" y="6203615"/>
            <a:ext cx="6193122" cy="3540516"/>
          </a:xfrm>
          <a:prstGeom prst="rect">
            <a:avLst/>
          </a:prstGeom>
        </p:spPr>
      </p:pic>
    </p:spTree>
    <p:extLst>
      <p:ext uri="{BB962C8B-B14F-4D97-AF65-F5344CB8AC3E}">
        <p14:creationId xmlns:p14="http://schemas.microsoft.com/office/powerpoint/2010/main" val="4273229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20321" y="35632"/>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1885247" y="3212258"/>
            <a:ext cx="3689215" cy="523220"/>
          </a:xfrm>
          <a:prstGeom prst="rect">
            <a:avLst/>
          </a:prstGeom>
          <a:noFill/>
        </p:spPr>
        <p:txBody>
          <a:bodyPr wrap="none" rtlCol="0">
            <a:spAutoFit/>
          </a:bodyPr>
          <a:lstStyle/>
          <a:p>
            <a:r>
              <a:rPr lang="fr-FR" sz="2800" b="1" dirty="0">
                <a:solidFill>
                  <a:schemeClr val="accent6">
                    <a:lumMod val="75000"/>
                  </a:schemeClr>
                </a:solidFill>
              </a:rPr>
              <a:t>Page 2 : Article / thème</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9450589" y="2426151"/>
            <a:ext cx="1619518" cy="52661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29"/>
            <a:ext cx="2122709" cy="62181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pic>
        <p:nvPicPr>
          <p:cNvPr id="28" name="Picture 6">
            <a:extLst>
              <a:ext uri="{FF2B5EF4-FFF2-40B4-BE49-F238E27FC236}">
                <a16:creationId xmlns:a16="http://schemas.microsoft.com/office/drawing/2014/main" id="{50A53E82-5C02-E1D8-96D2-9B3EFBC3B17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009" t="65309" r="16136" b="18820"/>
          <a:stretch/>
        </p:blipFill>
        <p:spPr bwMode="auto">
          <a:xfrm>
            <a:off x="418519" y="8487850"/>
            <a:ext cx="6653594" cy="1391321"/>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a:solidFill>
                  <a:schemeClr val="tx1"/>
                </a:solidFill>
              </a:rPr>
              <a:t>Vous avez choisi le thème 1 </a:t>
            </a:r>
            <a:endParaRPr lang="fr-FR" sz="1800" b="1" i="1" dirty="0">
              <a:solidFill>
                <a:schemeClr val="tx1"/>
              </a:solidFill>
            </a:endParaRPr>
          </a:p>
        </p:txBody>
      </p:sp>
      <p:pic>
        <p:nvPicPr>
          <p:cNvPr id="1024" name="Image 1023">
            <a:extLst>
              <a:ext uri="{FF2B5EF4-FFF2-40B4-BE49-F238E27FC236}">
                <a16:creationId xmlns:a16="http://schemas.microsoft.com/office/drawing/2014/main" id="{E0F438B0-A6A1-AFE7-6BAA-10ED36ECBFEF}"/>
              </a:ext>
            </a:extLst>
          </p:cNvPr>
          <p:cNvPicPr>
            <a:picLocks noChangeAspect="1"/>
          </p:cNvPicPr>
          <p:nvPr/>
        </p:nvPicPr>
        <p:blipFill rotWithShape="1">
          <a:blip r:embed="rId6"/>
          <a:srcRect l="11377" t="40917" r="34879" b="27265"/>
          <a:stretch/>
        </p:blipFill>
        <p:spPr>
          <a:xfrm>
            <a:off x="431692" y="3545838"/>
            <a:ext cx="6653592" cy="2214702"/>
          </a:xfrm>
          <a:prstGeom prst="rect">
            <a:avLst/>
          </a:prstGeom>
        </p:spPr>
      </p:pic>
      <p:sp>
        <p:nvSpPr>
          <p:cNvPr id="1025" name="Rectangle 1024">
            <a:extLst>
              <a:ext uri="{FF2B5EF4-FFF2-40B4-BE49-F238E27FC236}">
                <a16:creationId xmlns:a16="http://schemas.microsoft.com/office/drawing/2014/main" id="{3BE075DB-ADDF-DA65-3920-F2A8977AAD01}"/>
              </a:ext>
            </a:extLst>
          </p:cNvPr>
          <p:cNvSpPr/>
          <p:nvPr/>
        </p:nvSpPr>
        <p:spPr>
          <a:xfrm>
            <a:off x="431692" y="6117771"/>
            <a:ext cx="6604881" cy="223935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5122" name="Picture 2">
            <a:extLst>
              <a:ext uri="{FF2B5EF4-FFF2-40B4-BE49-F238E27FC236}">
                <a16:creationId xmlns:a16="http://schemas.microsoft.com/office/drawing/2014/main" id="{1A5B0D9A-E06A-2758-23C0-A116DA8A5B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6359" y="6280010"/>
            <a:ext cx="2694670" cy="2021284"/>
          </a:xfrm>
          <a:prstGeom prst="rect">
            <a:avLst/>
          </a:prstGeom>
          <a:noFill/>
          <a:extLst>
            <a:ext uri="{909E8E84-426E-40DD-AFC4-6F175D3DCCD1}">
              <a14:hiddenFill xmlns:a14="http://schemas.microsoft.com/office/drawing/2010/main">
                <a:solidFill>
                  <a:srgbClr val="FFFFFF"/>
                </a:solidFill>
              </a14:hiddenFill>
            </a:ext>
          </a:extLst>
        </p:spPr>
      </p:pic>
      <p:sp>
        <p:nvSpPr>
          <p:cNvPr id="1028" name="Rectangle 1027">
            <a:extLst>
              <a:ext uri="{FF2B5EF4-FFF2-40B4-BE49-F238E27FC236}">
                <a16:creationId xmlns:a16="http://schemas.microsoft.com/office/drawing/2014/main" id="{7C125E5E-9C50-A6AA-7401-9B9121125E8B}"/>
              </a:ext>
            </a:extLst>
          </p:cNvPr>
          <p:cNvSpPr/>
          <p:nvPr/>
        </p:nvSpPr>
        <p:spPr>
          <a:xfrm>
            <a:off x="3489517" y="6071436"/>
            <a:ext cx="3264207" cy="20780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sz="1200" b="0" i="0" dirty="0">
                <a:solidFill>
                  <a:srgbClr val="525252"/>
                </a:solidFill>
                <a:effectLst/>
                <a:latin typeface="Arial" panose="020B0604020202020204" pitchFamily="34" charset="0"/>
              </a:rPr>
              <a:t>Quand on débute en freelance, on se demande toujours comment </a:t>
            </a:r>
            <a:r>
              <a:rPr lang="fr-FR" sz="1200" b="1" i="0" dirty="0">
                <a:solidFill>
                  <a:srgbClr val="525252"/>
                </a:solidFill>
                <a:effectLst/>
                <a:latin typeface="Arial" panose="020B0604020202020204" pitchFamily="34" charset="0"/>
              </a:rPr>
              <a:t>trouver des clients</a:t>
            </a:r>
            <a:r>
              <a:rPr lang="fr-FR" sz="1200" b="0" i="0" dirty="0">
                <a:solidFill>
                  <a:srgbClr val="525252"/>
                </a:solidFill>
                <a:effectLst/>
                <a:latin typeface="Arial" panose="020B0604020202020204" pitchFamily="34" charset="0"/>
              </a:rPr>
              <a:t>, et les missions qui vont avec. Sauf que sans visibilité, sans réseau, sans prospect, noyé dans la masse du Web : difficile de faire sa place. Dans le domaine du service, et particulièrement en informatique, les indépendants sont nombreux et la concurrence est rude. </a:t>
            </a:r>
            <a:endParaRPr lang="fr-FR" sz="1200" dirty="0"/>
          </a:p>
        </p:txBody>
      </p:sp>
      <p:sp>
        <p:nvSpPr>
          <p:cNvPr id="1033" name="Rectangle 1032">
            <a:extLst>
              <a:ext uri="{FF2B5EF4-FFF2-40B4-BE49-F238E27FC236}">
                <a16:creationId xmlns:a16="http://schemas.microsoft.com/office/drawing/2014/main" id="{07662578-7DFE-F062-7503-CD6D0A93ACFF}"/>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Tree>
    <p:extLst>
      <p:ext uri="{BB962C8B-B14F-4D97-AF65-F5344CB8AC3E}">
        <p14:creationId xmlns:p14="http://schemas.microsoft.com/office/powerpoint/2010/main" val="1415504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20321" y="35632"/>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5FC42F69-2AA6-DEF1-2EF2-05B2730F8DF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09" t="65309" r="16136" b="12517"/>
          <a:stretch/>
        </p:blipFill>
        <p:spPr bwMode="auto">
          <a:xfrm>
            <a:off x="198631" y="3127351"/>
            <a:ext cx="7121769" cy="2080621"/>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4"/>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1493312" y="3212258"/>
            <a:ext cx="2905347" cy="523220"/>
          </a:xfrm>
          <a:prstGeom prst="rect">
            <a:avLst/>
          </a:prstGeom>
          <a:noFill/>
        </p:spPr>
        <p:txBody>
          <a:bodyPr wrap="none" rtlCol="0">
            <a:spAutoFit/>
          </a:bodyPr>
          <a:lstStyle/>
          <a:p>
            <a:r>
              <a:rPr lang="fr-FR" sz="2800" b="1" dirty="0">
                <a:solidFill>
                  <a:schemeClr val="accent6">
                    <a:lumMod val="75000"/>
                  </a:schemeClr>
                </a:solidFill>
              </a:rPr>
              <a:t>Page 2 bis : Article</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0915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Vous avez choisi le thème 1 </a:t>
            </a:r>
          </a:p>
        </p:txBody>
      </p:sp>
      <p:sp>
        <p:nvSpPr>
          <p:cNvPr id="6" name="Rectangle 5">
            <a:extLst>
              <a:ext uri="{FF2B5EF4-FFF2-40B4-BE49-F238E27FC236}">
                <a16:creationId xmlns:a16="http://schemas.microsoft.com/office/drawing/2014/main" id="{9C84E9E1-CA67-E8E2-41EB-B5AEF139645E}"/>
              </a:ext>
            </a:extLst>
          </p:cNvPr>
          <p:cNvSpPr/>
          <p:nvPr/>
        </p:nvSpPr>
        <p:spPr>
          <a:xfrm>
            <a:off x="508000" y="5484799"/>
            <a:ext cx="6085401" cy="522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A vous de voter : c’est article est-il vrai, ou est-ce un fake ?</a:t>
            </a:r>
          </a:p>
        </p:txBody>
      </p:sp>
      <p:sp>
        <p:nvSpPr>
          <p:cNvPr id="8" name="Rectangle 7">
            <a:extLst>
              <a:ext uri="{FF2B5EF4-FFF2-40B4-BE49-F238E27FC236}">
                <a16:creationId xmlns:a16="http://schemas.microsoft.com/office/drawing/2014/main" id="{95EE4D68-CB95-5CEC-974E-E8AAAC2695F9}"/>
              </a:ext>
            </a:extLst>
          </p:cNvPr>
          <p:cNvSpPr/>
          <p:nvPr/>
        </p:nvSpPr>
        <p:spPr>
          <a:xfrm>
            <a:off x="508000" y="6997146"/>
            <a:ext cx="6136640" cy="5467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Commentaires</a:t>
            </a:r>
          </a:p>
        </p:txBody>
      </p:sp>
      <p:pic>
        <p:nvPicPr>
          <p:cNvPr id="3074" name="Picture 2" descr="Blog Demeures du Nord » VRAI / FAUX: 15 VÉRITÉS BONNES A DIRE SUR DEMEURES  DU NORD …">
            <a:extLst>
              <a:ext uri="{FF2B5EF4-FFF2-40B4-BE49-F238E27FC236}">
                <a16:creationId xmlns:a16="http://schemas.microsoft.com/office/drawing/2014/main" id="{1A7BA218-A7BC-BB27-23EB-151158E3A11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3620" t="14185" r="6013" b="28200"/>
          <a:stretch/>
        </p:blipFill>
        <p:spPr bwMode="auto">
          <a:xfrm>
            <a:off x="3975735" y="6094652"/>
            <a:ext cx="680484" cy="7017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Blog Demeures du Nord » VRAI / FAUX: 15 VÉRITÉS BONNES A DIRE SUR DEMEURES  DU NORD …">
            <a:extLst>
              <a:ext uri="{FF2B5EF4-FFF2-40B4-BE49-F238E27FC236}">
                <a16:creationId xmlns:a16="http://schemas.microsoft.com/office/drawing/2014/main" id="{88468FCD-3CB2-4A18-8ADF-B43D6F68DB6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913" t="13012" r="52971" b="26973"/>
          <a:stretch/>
        </p:blipFill>
        <p:spPr bwMode="auto">
          <a:xfrm>
            <a:off x="964640" y="6094652"/>
            <a:ext cx="738478" cy="73981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3C8DA9A-358B-DFE7-6228-20638D328B7B}"/>
              </a:ext>
            </a:extLst>
          </p:cNvPr>
          <p:cNvSpPr/>
          <p:nvPr/>
        </p:nvSpPr>
        <p:spPr>
          <a:xfrm>
            <a:off x="2481791" y="7675164"/>
            <a:ext cx="2688394" cy="4134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Votre pseudo:</a:t>
            </a:r>
          </a:p>
        </p:txBody>
      </p:sp>
      <p:sp>
        <p:nvSpPr>
          <p:cNvPr id="13" name="Rectangle 12">
            <a:extLst>
              <a:ext uri="{FF2B5EF4-FFF2-40B4-BE49-F238E27FC236}">
                <a16:creationId xmlns:a16="http://schemas.microsoft.com/office/drawing/2014/main" id="{EDE56197-FE16-5A5C-942F-76DD94EF7748}"/>
              </a:ext>
            </a:extLst>
          </p:cNvPr>
          <p:cNvSpPr/>
          <p:nvPr/>
        </p:nvSpPr>
        <p:spPr>
          <a:xfrm>
            <a:off x="2481792" y="8165618"/>
            <a:ext cx="2688394" cy="42511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Votre mail (facultatif) :</a:t>
            </a:r>
          </a:p>
        </p:txBody>
      </p:sp>
      <p:sp>
        <p:nvSpPr>
          <p:cNvPr id="15" name="Rectangle 14">
            <a:extLst>
              <a:ext uri="{FF2B5EF4-FFF2-40B4-BE49-F238E27FC236}">
                <a16:creationId xmlns:a16="http://schemas.microsoft.com/office/drawing/2014/main" id="{FC0550CE-8919-50B6-EE57-512DC5C1C6E2}"/>
              </a:ext>
            </a:extLst>
          </p:cNvPr>
          <p:cNvSpPr/>
          <p:nvPr/>
        </p:nvSpPr>
        <p:spPr>
          <a:xfrm>
            <a:off x="2481792" y="8647452"/>
            <a:ext cx="2705326" cy="42511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Votre commentaire :</a:t>
            </a:r>
          </a:p>
        </p:txBody>
      </p:sp>
      <p:sp>
        <p:nvSpPr>
          <p:cNvPr id="16" name="Rectangle 15">
            <a:extLst>
              <a:ext uri="{FF2B5EF4-FFF2-40B4-BE49-F238E27FC236}">
                <a16:creationId xmlns:a16="http://schemas.microsoft.com/office/drawing/2014/main" id="{708D9B7D-6C99-CE63-BCD2-04B81B9CE4B1}"/>
              </a:ext>
            </a:extLst>
          </p:cNvPr>
          <p:cNvSpPr/>
          <p:nvPr/>
        </p:nvSpPr>
        <p:spPr>
          <a:xfrm>
            <a:off x="5724086" y="8136566"/>
            <a:ext cx="869315" cy="483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sz="1400" dirty="0">
                <a:solidFill>
                  <a:schemeClr val="tx1"/>
                </a:solidFill>
              </a:rPr>
              <a:t>Envoyer</a:t>
            </a:r>
          </a:p>
        </p:txBody>
      </p:sp>
      <p:sp>
        <p:nvSpPr>
          <p:cNvPr id="1024" name="Rectangle 1023">
            <a:extLst>
              <a:ext uri="{FF2B5EF4-FFF2-40B4-BE49-F238E27FC236}">
                <a16:creationId xmlns:a16="http://schemas.microsoft.com/office/drawing/2014/main" id="{C6E80C76-FF4F-233D-6D12-BE15EE847F8D}"/>
              </a:ext>
            </a:extLst>
          </p:cNvPr>
          <p:cNvSpPr/>
          <p:nvPr/>
        </p:nvSpPr>
        <p:spPr>
          <a:xfrm>
            <a:off x="198631" y="9220337"/>
            <a:ext cx="5998969" cy="62826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Vous souhaitez vous abonner à nos articles, cochez ici :</a:t>
            </a:r>
          </a:p>
        </p:txBody>
      </p:sp>
      <p:sp>
        <p:nvSpPr>
          <p:cNvPr id="1025" name="Rectangle 1024">
            <a:extLst>
              <a:ext uri="{FF2B5EF4-FFF2-40B4-BE49-F238E27FC236}">
                <a16:creationId xmlns:a16="http://schemas.microsoft.com/office/drawing/2014/main" id="{A51A1230-8552-BD5E-0083-20956C74A41A}"/>
              </a:ext>
            </a:extLst>
          </p:cNvPr>
          <p:cNvSpPr/>
          <p:nvPr/>
        </p:nvSpPr>
        <p:spPr>
          <a:xfrm>
            <a:off x="6426606" y="9333038"/>
            <a:ext cx="396951" cy="30479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1028" name="Rectangle 1027">
            <a:extLst>
              <a:ext uri="{FF2B5EF4-FFF2-40B4-BE49-F238E27FC236}">
                <a16:creationId xmlns:a16="http://schemas.microsoft.com/office/drawing/2014/main" id="{4C50CD44-24D3-3FA0-8CEF-971C266107DE}"/>
              </a:ext>
            </a:extLst>
          </p:cNvPr>
          <p:cNvSpPr/>
          <p:nvPr/>
        </p:nvSpPr>
        <p:spPr>
          <a:xfrm>
            <a:off x="1771740" y="6270077"/>
            <a:ext cx="1198284" cy="43048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C’est vrai !</a:t>
            </a:r>
          </a:p>
        </p:txBody>
      </p:sp>
      <p:sp>
        <p:nvSpPr>
          <p:cNvPr id="1030" name="Rectangle 1029">
            <a:extLst>
              <a:ext uri="{FF2B5EF4-FFF2-40B4-BE49-F238E27FC236}">
                <a16:creationId xmlns:a16="http://schemas.microsoft.com/office/drawing/2014/main" id="{E8304E53-1BC2-F330-8757-BE937BCE0D90}"/>
              </a:ext>
            </a:extLst>
          </p:cNvPr>
          <p:cNvSpPr/>
          <p:nvPr/>
        </p:nvSpPr>
        <p:spPr>
          <a:xfrm>
            <a:off x="4734013" y="6272167"/>
            <a:ext cx="1198285" cy="38880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C’est fake !</a:t>
            </a:r>
          </a:p>
        </p:txBody>
      </p:sp>
    </p:spTree>
    <p:extLst>
      <p:ext uri="{BB962C8B-B14F-4D97-AF65-F5344CB8AC3E}">
        <p14:creationId xmlns:p14="http://schemas.microsoft.com/office/powerpoint/2010/main" val="1846331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188374" y="119858"/>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1262994" y="3212258"/>
            <a:ext cx="2444708" cy="523220"/>
          </a:xfrm>
          <a:prstGeom prst="rect">
            <a:avLst/>
          </a:prstGeom>
          <a:noFill/>
        </p:spPr>
        <p:txBody>
          <a:bodyPr wrap="none" rtlCol="0">
            <a:spAutoFit/>
          </a:bodyPr>
          <a:lstStyle/>
          <a:p>
            <a:r>
              <a:rPr lang="fr-FR" sz="2800" b="1" dirty="0">
                <a:solidFill>
                  <a:schemeClr val="accent6">
                    <a:lumMod val="75000"/>
                  </a:schemeClr>
                </a:solidFill>
              </a:rPr>
              <a:t>Page 3: contact</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64995"/>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4280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Formulaire de contact</a:t>
            </a:r>
          </a:p>
        </p:txBody>
      </p:sp>
      <p:sp>
        <p:nvSpPr>
          <p:cNvPr id="2" name="Rectangle 1">
            <a:extLst>
              <a:ext uri="{FF2B5EF4-FFF2-40B4-BE49-F238E27FC236}">
                <a16:creationId xmlns:a16="http://schemas.microsoft.com/office/drawing/2014/main" id="{87251949-A1CF-D716-6CC3-521BC593A8BC}"/>
              </a:ext>
            </a:extLst>
          </p:cNvPr>
          <p:cNvSpPr/>
          <p:nvPr/>
        </p:nvSpPr>
        <p:spPr>
          <a:xfrm>
            <a:off x="1103662" y="4956966"/>
            <a:ext cx="4888237" cy="44009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Ecrivez ici votre message</a:t>
            </a:r>
          </a:p>
        </p:txBody>
      </p:sp>
      <p:sp>
        <p:nvSpPr>
          <p:cNvPr id="8" name="Rectangle 7">
            <a:extLst>
              <a:ext uri="{FF2B5EF4-FFF2-40B4-BE49-F238E27FC236}">
                <a16:creationId xmlns:a16="http://schemas.microsoft.com/office/drawing/2014/main" id="{854CFF1C-D0E1-BA3B-880E-407BD1ED51B1}"/>
              </a:ext>
            </a:extLst>
          </p:cNvPr>
          <p:cNvSpPr/>
          <p:nvPr/>
        </p:nvSpPr>
        <p:spPr>
          <a:xfrm>
            <a:off x="5902546" y="9503227"/>
            <a:ext cx="1181600" cy="42910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Envoyer</a:t>
            </a:r>
          </a:p>
        </p:txBody>
      </p:sp>
      <p:sp>
        <p:nvSpPr>
          <p:cNvPr id="13" name="Rectangle 12">
            <a:extLst>
              <a:ext uri="{FF2B5EF4-FFF2-40B4-BE49-F238E27FC236}">
                <a16:creationId xmlns:a16="http://schemas.microsoft.com/office/drawing/2014/main" id="{0625876B-B0AF-17AA-A523-085D0CA0B8AA}"/>
              </a:ext>
            </a:extLst>
          </p:cNvPr>
          <p:cNvSpPr/>
          <p:nvPr/>
        </p:nvSpPr>
        <p:spPr>
          <a:xfrm>
            <a:off x="1121248" y="3250638"/>
            <a:ext cx="2692831" cy="4705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Votre nom :</a:t>
            </a:r>
          </a:p>
        </p:txBody>
      </p:sp>
      <p:sp>
        <p:nvSpPr>
          <p:cNvPr id="23" name="Rectangle 22">
            <a:extLst>
              <a:ext uri="{FF2B5EF4-FFF2-40B4-BE49-F238E27FC236}">
                <a16:creationId xmlns:a16="http://schemas.microsoft.com/office/drawing/2014/main" id="{00810EF2-393D-702D-DDAF-1637D365BD90}"/>
              </a:ext>
            </a:extLst>
          </p:cNvPr>
          <p:cNvSpPr/>
          <p:nvPr/>
        </p:nvSpPr>
        <p:spPr>
          <a:xfrm>
            <a:off x="1103757" y="4409502"/>
            <a:ext cx="2692831" cy="43214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Objet</a:t>
            </a:r>
          </a:p>
        </p:txBody>
      </p:sp>
      <p:sp>
        <p:nvSpPr>
          <p:cNvPr id="30" name="Rectangle 29">
            <a:extLst>
              <a:ext uri="{FF2B5EF4-FFF2-40B4-BE49-F238E27FC236}">
                <a16:creationId xmlns:a16="http://schemas.microsoft.com/office/drawing/2014/main" id="{37345EFB-2E06-44AF-9E4F-74BFA52603A9}"/>
              </a:ext>
            </a:extLst>
          </p:cNvPr>
          <p:cNvSpPr/>
          <p:nvPr/>
        </p:nvSpPr>
        <p:spPr>
          <a:xfrm>
            <a:off x="1103756" y="3812406"/>
            <a:ext cx="2692831" cy="43214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Votre e-mail </a:t>
            </a:r>
          </a:p>
        </p:txBody>
      </p:sp>
    </p:spTree>
    <p:extLst>
      <p:ext uri="{BB962C8B-B14F-4D97-AF65-F5344CB8AC3E}">
        <p14:creationId xmlns:p14="http://schemas.microsoft.com/office/powerpoint/2010/main" val="2907891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188374" y="119858"/>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051156" y="3212258"/>
            <a:ext cx="4021037" cy="523220"/>
          </a:xfrm>
          <a:prstGeom prst="rect">
            <a:avLst/>
          </a:prstGeom>
          <a:noFill/>
        </p:spPr>
        <p:txBody>
          <a:bodyPr wrap="none" rtlCol="0">
            <a:spAutoFit/>
          </a:bodyPr>
          <a:lstStyle/>
          <a:p>
            <a:r>
              <a:rPr lang="fr-FR" sz="2800" b="1" dirty="0">
                <a:solidFill>
                  <a:schemeClr val="accent6">
                    <a:lumMod val="75000"/>
                  </a:schemeClr>
                </a:solidFill>
              </a:rPr>
              <a:t>Page 3: Qui sommes-nous</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4578082" y="1782877"/>
            <a:ext cx="1619518" cy="52661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64995"/>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4280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Qui sommes-nous</a:t>
            </a:r>
          </a:p>
        </p:txBody>
      </p:sp>
      <p:sp>
        <p:nvSpPr>
          <p:cNvPr id="2" name="Rectangle 1">
            <a:extLst>
              <a:ext uri="{FF2B5EF4-FFF2-40B4-BE49-F238E27FC236}">
                <a16:creationId xmlns:a16="http://schemas.microsoft.com/office/drawing/2014/main" id="{87251949-A1CF-D716-6CC3-521BC593A8BC}"/>
              </a:ext>
            </a:extLst>
          </p:cNvPr>
          <p:cNvSpPr/>
          <p:nvPr/>
        </p:nvSpPr>
        <p:spPr>
          <a:xfrm>
            <a:off x="1103662" y="3242758"/>
            <a:ext cx="4888237" cy="61151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fr-FR" b="0" i="0" dirty="0">
                <a:solidFill>
                  <a:srgbClr val="03002F"/>
                </a:solidFill>
                <a:effectLst/>
                <a:latin typeface="FKGrotesk"/>
              </a:rPr>
              <a:t>Voici les points qu’une page Qui sommes-nous peut contenir :</a:t>
            </a:r>
          </a:p>
          <a:p>
            <a:pPr algn="l">
              <a:buFont typeface="Arial" panose="020B0604020202020204" pitchFamily="34" charset="0"/>
              <a:buChar char="•"/>
            </a:pPr>
            <a:r>
              <a:rPr lang="fr-FR" b="0" i="0" dirty="0">
                <a:solidFill>
                  <a:srgbClr val="03002F"/>
                </a:solidFill>
                <a:effectLst/>
                <a:latin typeface="FKGrotesk"/>
              </a:rPr>
              <a:t>Les produits ou services que vous proposez</a:t>
            </a:r>
          </a:p>
          <a:p>
            <a:pPr algn="l">
              <a:buFont typeface="Arial" panose="020B0604020202020204" pitchFamily="34" charset="0"/>
              <a:buChar char="•"/>
            </a:pPr>
            <a:r>
              <a:rPr lang="fr-FR" b="0" i="0" dirty="0">
                <a:solidFill>
                  <a:srgbClr val="03002F"/>
                </a:solidFill>
                <a:effectLst/>
                <a:latin typeface="FKGrotesk"/>
              </a:rPr>
              <a:t>Comment vous avez démarré ce business</a:t>
            </a:r>
          </a:p>
          <a:p>
            <a:pPr algn="l">
              <a:buFont typeface="Arial" panose="020B0604020202020204" pitchFamily="34" charset="0"/>
              <a:buChar char="•"/>
            </a:pPr>
            <a:r>
              <a:rPr lang="fr-FR" b="0" i="0" dirty="0">
                <a:solidFill>
                  <a:srgbClr val="03002F"/>
                </a:solidFill>
                <a:effectLst/>
                <a:latin typeface="FKGrotesk"/>
              </a:rPr>
              <a:t>La mission de votre business</a:t>
            </a:r>
          </a:p>
          <a:p>
            <a:pPr algn="l">
              <a:buFont typeface="Arial" panose="020B0604020202020204" pitchFamily="34" charset="0"/>
              <a:buChar char="•"/>
            </a:pPr>
            <a:r>
              <a:rPr lang="fr-FR" b="0" i="0" dirty="0">
                <a:solidFill>
                  <a:srgbClr val="03002F"/>
                </a:solidFill>
                <a:effectLst/>
                <a:latin typeface="FKGrotesk"/>
              </a:rPr>
              <a:t>Votre vision</a:t>
            </a:r>
          </a:p>
          <a:p>
            <a:pPr algn="l">
              <a:buFont typeface="Arial" panose="020B0604020202020204" pitchFamily="34" charset="0"/>
              <a:buChar char="•"/>
            </a:pPr>
            <a:r>
              <a:rPr lang="fr-FR" b="0" i="0" dirty="0">
                <a:solidFill>
                  <a:srgbClr val="03002F"/>
                </a:solidFill>
                <a:effectLst/>
                <a:latin typeface="FKGrotesk"/>
              </a:rPr>
              <a:t>Vos valeurs et engagements (l'aspect éthique, les valeurs que vous défendez)</a:t>
            </a:r>
          </a:p>
          <a:p>
            <a:pPr algn="l">
              <a:buFont typeface="Arial" panose="020B0604020202020204" pitchFamily="34" charset="0"/>
              <a:buChar char="•"/>
            </a:pPr>
            <a:r>
              <a:rPr lang="fr-FR" b="0" i="0" dirty="0">
                <a:solidFill>
                  <a:srgbClr val="03002F"/>
                </a:solidFill>
                <a:effectLst/>
                <a:latin typeface="FKGrotesk"/>
              </a:rPr>
              <a:t>Votre objectif</a:t>
            </a:r>
          </a:p>
          <a:p>
            <a:pPr algn="l">
              <a:buFont typeface="Arial" panose="020B0604020202020204" pitchFamily="34" charset="0"/>
              <a:buChar char="•"/>
            </a:pPr>
            <a:r>
              <a:rPr lang="fr-FR" b="0" i="0" dirty="0">
                <a:solidFill>
                  <a:srgbClr val="03002F"/>
                </a:solidFill>
                <a:effectLst/>
                <a:latin typeface="FKGrotesk"/>
              </a:rPr>
              <a:t>Le développement prévu pour votre entreprise</a:t>
            </a:r>
          </a:p>
        </p:txBody>
      </p:sp>
      <p:sp>
        <p:nvSpPr>
          <p:cNvPr id="8" name="Rectangle 7">
            <a:extLst>
              <a:ext uri="{FF2B5EF4-FFF2-40B4-BE49-F238E27FC236}">
                <a16:creationId xmlns:a16="http://schemas.microsoft.com/office/drawing/2014/main" id="{854CFF1C-D0E1-BA3B-880E-407BD1ED51B1}"/>
              </a:ext>
            </a:extLst>
          </p:cNvPr>
          <p:cNvSpPr/>
          <p:nvPr/>
        </p:nvSpPr>
        <p:spPr>
          <a:xfrm>
            <a:off x="5902546" y="9503227"/>
            <a:ext cx="1181600" cy="42910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tx1"/>
                </a:solidFill>
              </a:rPr>
              <a:t>Envoyer</a:t>
            </a:r>
          </a:p>
        </p:txBody>
      </p:sp>
    </p:spTree>
    <p:extLst>
      <p:ext uri="{BB962C8B-B14F-4D97-AF65-F5344CB8AC3E}">
        <p14:creationId xmlns:p14="http://schemas.microsoft.com/office/powerpoint/2010/main" val="570010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7FAF4FB-188E-AC74-F1CD-3F159C74FD72}"/>
              </a:ext>
            </a:extLst>
          </p:cNvPr>
          <p:cNvSpPr/>
          <p:nvPr/>
        </p:nvSpPr>
        <p:spPr>
          <a:xfrm>
            <a:off x="-20321" y="35632"/>
            <a:ext cx="7559675" cy="106918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b="1" i="1" dirty="0">
              <a:solidFill>
                <a:schemeClr val="tx1"/>
              </a:solidFill>
            </a:endParaRPr>
          </a:p>
        </p:txBody>
      </p:sp>
      <p:sp>
        <p:nvSpPr>
          <p:cNvPr id="5" name="Rectangle 4">
            <a:extLst>
              <a:ext uri="{FF2B5EF4-FFF2-40B4-BE49-F238E27FC236}">
                <a16:creationId xmlns:a16="http://schemas.microsoft.com/office/drawing/2014/main" id="{68623611-9B93-538C-872A-D6796F45D5F3}"/>
              </a:ext>
            </a:extLst>
          </p:cNvPr>
          <p:cNvSpPr/>
          <p:nvPr/>
        </p:nvSpPr>
        <p:spPr>
          <a:xfrm>
            <a:off x="2253379" y="0"/>
            <a:ext cx="5306296" cy="17729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800" b="1" i="1" dirty="0">
                <a:solidFill>
                  <a:schemeClr val="tx1"/>
                </a:solidFill>
                <a:effectLst>
                  <a:outerShdw blurRad="38100" dist="38100" dir="2700000" algn="tl">
                    <a:srgbClr val="000000">
                      <a:alpha val="43137"/>
                    </a:srgbClr>
                  </a:outerShdw>
                </a:effectLst>
                <a:latin typeface="Ink Free" panose="03080402000500000000" pitchFamily="66" charset="0"/>
              </a:rPr>
              <a:t>Info ou Intox ?!</a:t>
            </a:r>
          </a:p>
        </p:txBody>
      </p:sp>
      <p:pic>
        <p:nvPicPr>
          <p:cNvPr id="1026" name="Picture 2">
            <a:extLst>
              <a:ext uri="{FF2B5EF4-FFF2-40B4-BE49-F238E27FC236}">
                <a16:creationId xmlns:a16="http://schemas.microsoft.com/office/drawing/2014/main" id="{DC0BE34A-E233-1F20-EADA-87F9AFF0C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1" y="20320"/>
            <a:ext cx="2253377" cy="175259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A8D4B6B9-D41E-1240-32D6-93971F5A3282}"/>
              </a:ext>
            </a:extLst>
          </p:cNvPr>
          <p:cNvPicPr>
            <a:picLocks noChangeAspect="1"/>
          </p:cNvPicPr>
          <p:nvPr/>
        </p:nvPicPr>
        <p:blipFill rotWithShape="1">
          <a:blip r:embed="rId3"/>
          <a:srcRect l="79693" t="21213" r="18153" b="10005"/>
          <a:stretch/>
        </p:blipFill>
        <p:spPr>
          <a:xfrm>
            <a:off x="7198541" y="2721543"/>
            <a:ext cx="396951" cy="7127063"/>
          </a:xfrm>
          <a:prstGeom prst="rect">
            <a:avLst/>
          </a:prstGeom>
        </p:spPr>
      </p:pic>
      <p:sp>
        <p:nvSpPr>
          <p:cNvPr id="10" name="ZoneTexte 9">
            <a:extLst>
              <a:ext uri="{FF2B5EF4-FFF2-40B4-BE49-F238E27FC236}">
                <a16:creationId xmlns:a16="http://schemas.microsoft.com/office/drawing/2014/main" id="{665C136E-193F-6049-535A-C0F59B32358E}"/>
              </a:ext>
            </a:extLst>
          </p:cNvPr>
          <p:cNvSpPr txBox="1"/>
          <p:nvPr/>
        </p:nvSpPr>
        <p:spPr>
          <a:xfrm rot="19451066">
            <a:off x="-2268426" y="3212258"/>
            <a:ext cx="4455579" cy="523220"/>
          </a:xfrm>
          <a:prstGeom prst="rect">
            <a:avLst/>
          </a:prstGeom>
          <a:noFill/>
        </p:spPr>
        <p:txBody>
          <a:bodyPr wrap="none" rtlCol="0">
            <a:spAutoFit/>
          </a:bodyPr>
          <a:lstStyle/>
          <a:p>
            <a:r>
              <a:rPr lang="fr-FR" sz="2800" b="1" dirty="0">
                <a:solidFill>
                  <a:schemeClr val="accent6">
                    <a:lumMod val="75000"/>
                  </a:schemeClr>
                </a:solidFill>
              </a:rPr>
              <a:t>Page 2 bis : Mentions légales</a:t>
            </a:r>
          </a:p>
        </p:txBody>
      </p:sp>
      <p:cxnSp>
        <p:nvCxnSpPr>
          <p:cNvPr id="17" name="Connecteur droit 16">
            <a:extLst>
              <a:ext uri="{FF2B5EF4-FFF2-40B4-BE49-F238E27FC236}">
                <a16:creationId xmlns:a16="http://schemas.microsoft.com/office/drawing/2014/main" id="{3BE89F48-F3C6-7F3A-6935-727B6A811B9B}"/>
              </a:ext>
            </a:extLst>
          </p:cNvPr>
          <p:cNvCxnSpPr>
            <a:cxnSpLocks/>
          </p:cNvCxnSpPr>
          <p:nvPr/>
        </p:nvCxnSpPr>
        <p:spPr>
          <a:xfrm>
            <a:off x="-1" y="1772919"/>
            <a:ext cx="7559675"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Connecteur droit 17">
            <a:extLst>
              <a:ext uri="{FF2B5EF4-FFF2-40B4-BE49-F238E27FC236}">
                <a16:creationId xmlns:a16="http://schemas.microsoft.com/office/drawing/2014/main" id="{CA4518C6-DFB3-9C87-CFD4-B2CEED47D3A8}"/>
              </a:ext>
            </a:extLst>
          </p:cNvPr>
          <p:cNvCxnSpPr>
            <a:cxnSpLocks/>
          </p:cNvCxnSpPr>
          <p:nvPr/>
        </p:nvCxnSpPr>
        <p:spPr>
          <a:xfrm>
            <a:off x="1" y="233468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84BEB6A-3297-DF68-3733-00BC77BF8971}"/>
              </a:ext>
            </a:extLst>
          </p:cNvPr>
          <p:cNvSpPr/>
          <p:nvPr/>
        </p:nvSpPr>
        <p:spPr>
          <a:xfrm>
            <a:off x="4578082" y="1782877"/>
            <a:ext cx="1619518"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Qui sommes-nous</a:t>
            </a:r>
          </a:p>
        </p:txBody>
      </p:sp>
      <p:sp>
        <p:nvSpPr>
          <p:cNvPr id="20" name="Rectangle 19">
            <a:extLst>
              <a:ext uri="{FF2B5EF4-FFF2-40B4-BE49-F238E27FC236}">
                <a16:creationId xmlns:a16="http://schemas.microsoft.com/office/drawing/2014/main" id="{AC741C41-F255-6B65-0703-60B59C3BD0DD}"/>
              </a:ext>
            </a:extLst>
          </p:cNvPr>
          <p:cNvSpPr/>
          <p:nvPr/>
        </p:nvSpPr>
        <p:spPr>
          <a:xfrm>
            <a:off x="2965853" y="1782877"/>
            <a:ext cx="1620253" cy="54034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Contact</a:t>
            </a:r>
          </a:p>
        </p:txBody>
      </p:sp>
      <p:sp>
        <p:nvSpPr>
          <p:cNvPr id="21" name="Rectangle 20">
            <a:extLst>
              <a:ext uri="{FF2B5EF4-FFF2-40B4-BE49-F238E27FC236}">
                <a16:creationId xmlns:a16="http://schemas.microsoft.com/office/drawing/2014/main" id="{4A2B5C0D-092B-D736-4D69-BAA6601975A8}"/>
              </a:ext>
            </a:extLst>
          </p:cNvPr>
          <p:cNvSpPr/>
          <p:nvPr/>
        </p:nvSpPr>
        <p:spPr>
          <a:xfrm>
            <a:off x="1307799" y="1782877"/>
            <a:ext cx="1638436" cy="52661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1"/>
                </a:solidFill>
              </a:rPr>
              <a:t>Accueil</a:t>
            </a:r>
          </a:p>
        </p:txBody>
      </p:sp>
      <p:pic>
        <p:nvPicPr>
          <p:cNvPr id="22" name="Picture 2" descr="Loupe - recherche photo stock. Image du glace, problème - 1228084">
            <a:extLst>
              <a:ext uri="{FF2B5EF4-FFF2-40B4-BE49-F238E27FC236}">
                <a16:creationId xmlns:a16="http://schemas.microsoft.com/office/drawing/2014/main" id="{F9E9A6D3-3677-B5F6-2D1F-AA0D050CF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9562" y="1813559"/>
            <a:ext cx="916046" cy="48199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onnecteur droit 23">
            <a:extLst>
              <a:ext uri="{FF2B5EF4-FFF2-40B4-BE49-F238E27FC236}">
                <a16:creationId xmlns:a16="http://schemas.microsoft.com/office/drawing/2014/main" id="{536C20E7-470B-6EA3-A3DD-F73C669E9D70}"/>
              </a:ext>
            </a:extLst>
          </p:cNvPr>
          <p:cNvCxnSpPr>
            <a:cxnSpLocks/>
          </p:cNvCxnSpPr>
          <p:nvPr/>
        </p:nvCxnSpPr>
        <p:spPr>
          <a:xfrm>
            <a:off x="-1" y="10086766"/>
            <a:ext cx="7559675" cy="0"/>
          </a:xfrm>
          <a:prstGeom prst="line">
            <a:avLst/>
          </a:prstGeom>
          <a:ln w="38100"/>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062BAA00-452C-3860-EBF7-D44FF959FE35}"/>
              </a:ext>
            </a:extLst>
          </p:cNvPr>
          <p:cNvSpPr/>
          <p:nvPr/>
        </p:nvSpPr>
        <p:spPr>
          <a:xfrm>
            <a:off x="3779837" y="10089730"/>
            <a:ext cx="2122709" cy="60915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La charte du blog</a:t>
            </a:r>
          </a:p>
        </p:txBody>
      </p:sp>
      <p:sp>
        <p:nvSpPr>
          <p:cNvPr id="26" name="Rectangle 25">
            <a:extLst>
              <a:ext uri="{FF2B5EF4-FFF2-40B4-BE49-F238E27FC236}">
                <a16:creationId xmlns:a16="http://schemas.microsoft.com/office/drawing/2014/main" id="{6BB27291-ECB1-E64A-01C6-16A5528E3A7C}"/>
              </a:ext>
            </a:extLst>
          </p:cNvPr>
          <p:cNvSpPr/>
          <p:nvPr/>
        </p:nvSpPr>
        <p:spPr>
          <a:xfrm>
            <a:off x="1635779" y="10089730"/>
            <a:ext cx="2122709" cy="64280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Mentions légales</a:t>
            </a:r>
          </a:p>
        </p:txBody>
      </p:sp>
      <p:sp>
        <p:nvSpPr>
          <p:cNvPr id="29" name="Rectangle 28">
            <a:extLst>
              <a:ext uri="{FF2B5EF4-FFF2-40B4-BE49-F238E27FC236}">
                <a16:creationId xmlns:a16="http://schemas.microsoft.com/office/drawing/2014/main" id="{DC003F87-3537-44A7-B404-4CDC43B790E8}"/>
              </a:ext>
            </a:extLst>
          </p:cNvPr>
          <p:cNvSpPr/>
          <p:nvPr/>
        </p:nvSpPr>
        <p:spPr>
          <a:xfrm>
            <a:off x="2127017" y="2416718"/>
            <a:ext cx="3352800" cy="60965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dirty="0">
                <a:solidFill>
                  <a:schemeClr val="tx1"/>
                </a:solidFill>
              </a:rPr>
              <a:t>Les mentions légales</a:t>
            </a:r>
          </a:p>
        </p:txBody>
      </p:sp>
      <p:sp>
        <p:nvSpPr>
          <p:cNvPr id="2" name="Rectangle 1">
            <a:extLst>
              <a:ext uri="{FF2B5EF4-FFF2-40B4-BE49-F238E27FC236}">
                <a16:creationId xmlns:a16="http://schemas.microsoft.com/office/drawing/2014/main" id="{E8CBCBCC-D2DA-16A1-8BDD-3BA45DA667E6}"/>
              </a:ext>
            </a:extLst>
          </p:cNvPr>
          <p:cNvSpPr/>
          <p:nvPr/>
        </p:nvSpPr>
        <p:spPr>
          <a:xfrm>
            <a:off x="306857" y="3159891"/>
            <a:ext cx="6835545" cy="66887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Directeur de la Publication :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Nicolas Durand</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Raison Sociale de l’Hébergeur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Ce blog est hébergé par OVH –  2 rue Kellermann – 59100 ROUBAIX – France</a:t>
            </a:r>
            <a:br>
              <a:rPr lang="fr-FR" sz="1800" i="1" dirty="0">
                <a:effectLst/>
                <a:latin typeface="Calibri" panose="020F0502020204030204" pitchFamily="34" charset="0"/>
                <a:ea typeface="Calibri" panose="020F0502020204030204" pitchFamily="34" charset="0"/>
                <a:cs typeface="Times New Roman" panose="02020603050405020304" pitchFamily="18" charset="0"/>
              </a:rPr>
            </a:br>
            <a:r>
              <a:rPr lang="fr-FR" sz="1800" i="1" dirty="0">
                <a:effectLst/>
                <a:latin typeface="Calibri" panose="020F0502020204030204" pitchFamily="34" charset="0"/>
                <a:ea typeface="Calibri" panose="020F0502020204030204" pitchFamily="34" charset="0"/>
                <a:cs typeface="Times New Roman" panose="02020603050405020304" pitchFamily="18" charset="0"/>
              </a:rPr>
              <a:t>Pour contacter cet hébergeur, rendez-vous à l’adresse http://www.ovh.com/fr/support/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b="1" i="1" dirty="0">
                <a:effectLst/>
                <a:latin typeface="Calibri" panose="020F0502020204030204" pitchFamily="34" charset="0"/>
                <a:ea typeface="Calibri" panose="020F0502020204030204" pitchFamily="34" charset="0"/>
                <a:cs typeface="Times New Roman" panose="02020603050405020304" pitchFamily="18" charset="0"/>
              </a:rPr>
              <a:t>Propriété intellectuelle :</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La structure générale ainsi que les logiciels, textes, images animées ou non, son savoir-faire et tous les autres éléments composant le site sont la propriété exclusive de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Les logos et marques des sociétés citées sur le blog Info ou Intox (</a:t>
            </a:r>
            <a:r>
              <a:rPr lang="fr-FR" sz="1800" i="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https://InfoIntox.fr</a:t>
            </a:r>
            <a:r>
              <a:rPr lang="fr-FR" sz="1800" i="1" dirty="0">
                <a:effectLst/>
                <a:latin typeface="Calibri" panose="020F0502020204030204" pitchFamily="34" charset="0"/>
                <a:ea typeface="Calibri" panose="020F0502020204030204" pitchFamily="34" charset="0"/>
                <a:cs typeface="Times New Roman" panose="02020603050405020304" pitchFamily="18" charset="0"/>
              </a:rPr>
              <a:t>)</a:t>
            </a:r>
            <a:r>
              <a:rPr lang="fr-FR" sz="1800" dirty="0">
                <a:effectLst/>
                <a:latin typeface="Calibri" panose="020F0502020204030204" pitchFamily="34" charset="0"/>
                <a:ea typeface="Calibri" panose="020F0502020204030204" pitchFamily="34" charset="0"/>
                <a:cs typeface="Times New Roman" panose="02020603050405020304" pitchFamily="18" charset="0"/>
              </a:rPr>
              <a:t> </a:t>
            </a:r>
            <a:r>
              <a:rPr lang="fr-FR" sz="1800" i="1" dirty="0">
                <a:effectLst/>
                <a:latin typeface="Calibri" panose="020F0502020204030204" pitchFamily="34" charset="0"/>
                <a:ea typeface="Calibri" panose="020F0502020204030204" pitchFamily="34" charset="0"/>
                <a:cs typeface="Times New Roman" panose="02020603050405020304" pitchFamily="18" charset="0"/>
              </a:rPr>
              <a:t>sont la propriété exclusive de leurs auteurs respectifs.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fr-FR" sz="1800" i="1" dirty="0">
                <a:effectLst/>
                <a:latin typeface="Calibri" panose="020F0502020204030204" pitchFamily="34" charset="0"/>
                <a:ea typeface="Calibri" panose="020F0502020204030204" pitchFamily="34" charset="0"/>
                <a:cs typeface="Times New Roman" panose="02020603050405020304" pitchFamily="18" charset="0"/>
              </a:rPr>
              <a:t>Toute représentation, reproduction, et/ou exploitation, qu’elle(s) soi(en)t partielle(s) ou totale(s), des marques précitées est (sont) interdite(s), sauf accord écrit et préalable de leurs titulaires.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57153164"/>
      </p:ext>
    </p:extLst>
  </p:cSld>
  <p:clrMapOvr>
    <a:masterClrMapping/>
  </p:clrMapOvr>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10541</TotalTime>
  <Words>2147</Words>
  <Application>Microsoft Office PowerPoint</Application>
  <PresentationFormat>Personnalisé</PresentationFormat>
  <Paragraphs>271</Paragraphs>
  <Slides>19</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19</vt:i4>
      </vt:variant>
    </vt:vector>
  </HeadingPairs>
  <TitlesOfParts>
    <vt:vector size="26" baseType="lpstr">
      <vt:lpstr>Arial</vt:lpstr>
      <vt:lpstr>Calibri</vt:lpstr>
      <vt:lpstr>Calibri Light</vt:lpstr>
      <vt:lpstr>FKGrotesk</vt:lpstr>
      <vt:lpstr>Ink Free</vt:lpstr>
      <vt:lpstr>Wingdings</vt:lpstr>
      <vt:lpstr>Thème Office</vt:lpstr>
      <vt:lpstr>Maquette Blog internet   Abdel, Frédéric, Nicolas, Virginie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Rôle admin</vt:lpstr>
      <vt:lpstr>Les 3 pages admin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Axel Maille</dc:creator>
  <cp:lastModifiedBy>vtranvanphuc@outlook.fr</cp:lastModifiedBy>
  <cp:revision>108</cp:revision>
  <cp:lastPrinted>2022-09-14T14:08:08Z</cp:lastPrinted>
  <dcterms:created xsi:type="dcterms:W3CDTF">2017-10-13T14:29:15Z</dcterms:created>
  <dcterms:modified xsi:type="dcterms:W3CDTF">2022-09-21T12:49:52Z</dcterms:modified>
  <cp:contentStatus/>
</cp:coreProperties>
</file>

<file path=docProps/thumbnail.jpeg>
</file>